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5" r:id="rId1"/>
  </p:sldMasterIdLst>
  <p:notesMasterIdLst>
    <p:notesMasterId r:id="rId28"/>
  </p:notesMasterIdLst>
  <p:sldIdLst>
    <p:sldId id="256" r:id="rId2"/>
    <p:sldId id="257" r:id="rId3"/>
    <p:sldId id="260" r:id="rId4"/>
    <p:sldId id="258" r:id="rId5"/>
    <p:sldId id="261" r:id="rId6"/>
    <p:sldId id="265" r:id="rId7"/>
    <p:sldId id="286" r:id="rId8"/>
    <p:sldId id="287" r:id="rId9"/>
    <p:sldId id="266" r:id="rId10"/>
    <p:sldId id="262" r:id="rId11"/>
    <p:sldId id="279" r:id="rId12"/>
    <p:sldId id="259" r:id="rId13"/>
    <p:sldId id="263" r:id="rId14"/>
    <p:sldId id="264" r:id="rId15"/>
    <p:sldId id="278" r:id="rId16"/>
    <p:sldId id="277" r:id="rId17"/>
    <p:sldId id="267" r:id="rId18"/>
    <p:sldId id="268" r:id="rId19"/>
    <p:sldId id="280" r:id="rId20"/>
    <p:sldId id="281" r:id="rId21"/>
    <p:sldId id="282" r:id="rId22"/>
    <p:sldId id="283" r:id="rId23"/>
    <p:sldId id="284" r:id="rId24"/>
    <p:sldId id="269" r:id="rId25"/>
    <p:sldId id="271" r:id="rId26"/>
    <p:sldId id="285" r:id="rId2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576" y="36"/>
      </p:cViewPr>
      <p:guideLst/>
    </p:cSldViewPr>
  </p:slid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5CB8E-49F7-4515-92CC-06E9A7DCE902}" type="datetimeFigureOut">
              <a:rPr lang="zh-TW" altLang="en-US" smtClean="0"/>
              <a:t>2023/3/29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F0E24-B418-4DEB-8C91-940C3BCEE15E}" type="slidenum">
              <a:rPr lang="zh-TW" altLang="en-US" smtClean="0"/>
              <a:t>‹#›</a:t>
            </a:fld>
            <a:endParaRPr lang="zh-TW" altLang="en-US"/>
          </a:p>
        </p:txBody>
      </p:sp>
    </p:spTree>
    <p:extLst>
      <p:ext uri="{BB962C8B-B14F-4D97-AF65-F5344CB8AC3E}">
        <p14:creationId xmlns:p14="http://schemas.microsoft.com/office/powerpoint/2010/main" val="151644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4ADCEB-D12B-474D-A3C8-E3EA25B4185B}"/>
              </a:ext>
            </a:extLst>
          </p:cNvPr>
          <p:cNvSpPr>
            <a:spLocks noGrp="1"/>
          </p:cNvSpPr>
          <p:nvPr>
            <p:ph type="ctrTitle"/>
          </p:nvPr>
        </p:nvSpPr>
        <p:spPr>
          <a:xfrm>
            <a:off x="1524000" y="1122363"/>
            <a:ext cx="9144000" cy="2387600"/>
          </a:xfrm>
        </p:spPr>
        <p:txBody>
          <a:bodyPr anchor="b"/>
          <a:lstStyle>
            <a:lvl1pPr algn="ctr">
              <a:defRPr sz="6000">
                <a:latin typeface="+mn-lt"/>
              </a:defRPr>
            </a:lvl1pPr>
          </a:lstStyle>
          <a:p>
            <a:r>
              <a:rPr lang="zh-TW" altLang="en-US" dirty="0"/>
              <a:t>按一下以編輯母片標題樣式</a:t>
            </a:r>
          </a:p>
        </p:txBody>
      </p:sp>
      <p:sp>
        <p:nvSpPr>
          <p:cNvPr id="3" name="副標題 2">
            <a:extLst>
              <a:ext uri="{FF2B5EF4-FFF2-40B4-BE49-F238E27FC236}">
                <a16:creationId xmlns:a16="http://schemas.microsoft.com/office/drawing/2014/main" id="{1272D612-90EA-4669-B418-9EA563E3181C}"/>
              </a:ext>
            </a:extLst>
          </p:cNvPr>
          <p:cNvSpPr>
            <a:spLocks noGrp="1"/>
          </p:cNvSpPr>
          <p:nvPr>
            <p:ph type="subTitle" idx="1"/>
          </p:nvPr>
        </p:nvSpPr>
        <p:spPr>
          <a:xfrm>
            <a:off x="1524000" y="3602038"/>
            <a:ext cx="9144000" cy="1655762"/>
          </a:xfrm>
        </p:spPr>
        <p:txBody>
          <a:bodyPr/>
          <a:lstStyle>
            <a:lvl1pPr marL="0" indent="0" algn="ctr">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E18E5DD5-C13D-4B21-8F85-C514165411BF}"/>
              </a:ext>
            </a:extLst>
          </p:cNvPr>
          <p:cNvSpPr>
            <a:spLocks noGrp="1"/>
          </p:cNvSpPr>
          <p:nvPr>
            <p:ph type="dt" sz="half" idx="10"/>
          </p:nvPr>
        </p:nvSpPr>
        <p:spPr/>
        <p:txBody>
          <a:bodyPr/>
          <a:lstStyle/>
          <a:p>
            <a:fld id="{A8A3A168-D67E-4909-A7A6-5F548EAC887D}" type="datetime1">
              <a:rPr lang="zh-TW" altLang="en-US" smtClean="0"/>
              <a:t>2023/3/29</a:t>
            </a:fld>
            <a:endParaRPr lang="zh-TW" altLang="en-US"/>
          </a:p>
        </p:txBody>
      </p:sp>
      <p:sp>
        <p:nvSpPr>
          <p:cNvPr id="5" name="頁尾版面配置區 4">
            <a:extLst>
              <a:ext uri="{FF2B5EF4-FFF2-40B4-BE49-F238E27FC236}">
                <a16:creationId xmlns:a16="http://schemas.microsoft.com/office/drawing/2014/main" id="{24EB2DA0-7EEB-40BF-AE9A-A421835AD442}"/>
              </a:ext>
            </a:extLst>
          </p:cNvPr>
          <p:cNvSpPr>
            <a:spLocks noGrp="1"/>
          </p:cNvSpPr>
          <p:nvPr>
            <p:ph type="ftr" sz="quarter" idx="11"/>
          </p:nvPr>
        </p:nvSpPr>
        <p:spPr/>
        <p:txBody>
          <a:bodyPr/>
          <a:lstStyle/>
          <a:p>
            <a:endParaRPr lang="zh-TW" altLang="en-US"/>
          </a:p>
        </p:txBody>
      </p:sp>
    </p:spTree>
    <p:extLst>
      <p:ext uri="{BB962C8B-B14F-4D97-AF65-F5344CB8AC3E}">
        <p14:creationId xmlns:p14="http://schemas.microsoft.com/office/powerpoint/2010/main" val="2198892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BD04D9-C243-4F1C-A2B5-DFB278C9D3C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637EE291-7E64-4C2E-BD61-E266E1AB1A79}"/>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F900D2E-94AD-4AC0-BE32-A3EFFAFDFE69}"/>
              </a:ext>
            </a:extLst>
          </p:cNvPr>
          <p:cNvSpPr>
            <a:spLocks noGrp="1"/>
          </p:cNvSpPr>
          <p:nvPr>
            <p:ph type="dt" sz="half" idx="10"/>
          </p:nvPr>
        </p:nvSpPr>
        <p:spPr/>
        <p:txBody>
          <a:bodyPr/>
          <a:lstStyle/>
          <a:p>
            <a:fld id="{A65DF840-5A87-414B-9F25-871532FA45DE}" type="datetime1">
              <a:rPr lang="zh-TW" altLang="en-US" smtClean="0"/>
              <a:t>2023/3/29</a:t>
            </a:fld>
            <a:endParaRPr lang="zh-TW" altLang="en-US"/>
          </a:p>
        </p:txBody>
      </p:sp>
      <p:sp>
        <p:nvSpPr>
          <p:cNvPr id="5" name="頁尾版面配置區 4">
            <a:extLst>
              <a:ext uri="{FF2B5EF4-FFF2-40B4-BE49-F238E27FC236}">
                <a16:creationId xmlns:a16="http://schemas.microsoft.com/office/drawing/2014/main" id="{571DB215-C292-473D-A470-CA73DD5D3C0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3DCE97A-0024-4BE3-9A1B-B1EB54B4CE47}"/>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3695555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200F502-F7F6-4BA0-97C7-632B90FE26EA}"/>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D9C655D-D428-407D-A0B9-414BF3F2F2B2}"/>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1C19D00-4B00-44D3-9E23-A52E67CC5D4D}"/>
              </a:ext>
            </a:extLst>
          </p:cNvPr>
          <p:cNvSpPr>
            <a:spLocks noGrp="1"/>
          </p:cNvSpPr>
          <p:nvPr>
            <p:ph type="dt" sz="half" idx="10"/>
          </p:nvPr>
        </p:nvSpPr>
        <p:spPr/>
        <p:txBody>
          <a:bodyPr/>
          <a:lstStyle/>
          <a:p>
            <a:fld id="{1C869404-7004-4355-81DF-489B5114F1CF}" type="datetime1">
              <a:rPr lang="zh-TW" altLang="en-US" smtClean="0"/>
              <a:t>2023/3/29</a:t>
            </a:fld>
            <a:endParaRPr lang="zh-TW" altLang="en-US"/>
          </a:p>
        </p:txBody>
      </p:sp>
      <p:sp>
        <p:nvSpPr>
          <p:cNvPr id="5" name="頁尾版面配置區 4">
            <a:extLst>
              <a:ext uri="{FF2B5EF4-FFF2-40B4-BE49-F238E27FC236}">
                <a16:creationId xmlns:a16="http://schemas.microsoft.com/office/drawing/2014/main" id="{66294ECF-B923-41F1-8945-88A1BDD7B38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14634B9-E2E6-461E-AF7E-8292C9E7F97B}"/>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2546021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94B664-60A3-4F42-98F7-9DAF1974FA7A}"/>
              </a:ext>
            </a:extLst>
          </p:cNvPr>
          <p:cNvSpPr>
            <a:spLocks noGrp="1"/>
          </p:cNvSpPr>
          <p:nvPr>
            <p:ph type="title"/>
          </p:nvPr>
        </p:nvSpPr>
        <p:spPr>
          <a:xfrm>
            <a:off x="838200" y="365125"/>
            <a:ext cx="10515600" cy="1016203"/>
          </a:xfrm>
        </p:spPr>
        <p:txBody>
          <a:bodyPr/>
          <a:lstStyle>
            <a:lvl1pPr>
              <a:defRPr>
                <a:latin typeface="+mn-lt"/>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1D35DF48-4AC4-4734-B04C-EFCB287CCBDB}"/>
              </a:ext>
            </a:extLst>
          </p:cNvPr>
          <p:cNvSpPr>
            <a:spLocks noGrp="1"/>
          </p:cNvSpPr>
          <p:nvPr>
            <p:ph idx="1"/>
          </p:nvPr>
        </p:nvSpPr>
        <p:spPr>
          <a:xfrm>
            <a:off x="838200" y="1488332"/>
            <a:ext cx="10515600" cy="468863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B6EDC853-E7F7-4451-A06A-FEF0796BCAF0}"/>
              </a:ext>
            </a:extLst>
          </p:cNvPr>
          <p:cNvSpPr>
            <a:spLocks noGrp="1"/>
          </p:cNvSpPr>
          <p:nvPr>
            <p:ph type="dt" sz="half" idx="10"/>
          </p:nvPr>
        </p:nvSpPr>
        <p:spPr/>
        <p:txBody>
          <a:bodyPr/>
          <a:lstStyle/>
          <a:p>
            <a:fld id="{D6392E2C-0EBF-4D44-A034-D2C1CDD9583A}" type="datetime1">
              <a:rPr lang="zh-TW" altLang="en-US" smtClean="0"/>
              <a:t>2023/3/29</a:t>
            </a:fld>
            <a:endParaRPr lang="zh-TW" altLang="en-US"/>
          </a:p>
        </p:txBody>
      </p:sp>
      <p:sp>
        <p:nvSpPr>
          <p:cNvPr id="5" name="頁尾版面配置區 4">
            <a:extLst>
              <a:ext uri="{FF2B5EF4-FFF2-40B4-BE49-F238E27FC236}">
                <a16:creationId xmlns:a16="http://schemas.microsoft.com/office/drawing/2014/main" id="{EFF698D9-0E0B-443D-865D-5FB27D1ADFD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9A9D5F7-2BA0-475A-9BBB-CF084FA0D826}"/>
              </a:ext>
            </a:extLst>
          </p:cNvPr>
          <p:cNvSpPr>
            <a:spLocks noGrp="1"/>
          </p:cNvSpPr>
          <p:nvPr>
            <p:ph type="sldNum" sz="quarter" idx="12"/>
          </p:nvPr>
        </p:nvSpPr>
        <p:spPr>
          <a:xfrm>
            <a:off x="9009434" y="6356350"/>
            <a:ext cx="2743200" cy="365125"/>
          </a:xfrm>
        </p:spPr>
        <p:txBody>
          <a:bodyPr/>
          <a:lstStyle>
            <a:lvl1pPr>
              <a:defRPr sz="1800">
                <a:latin typeface="+mn-lt"/>
              </a:defRPr>
            </a:lvl1pPr>
          </a:lstStyle>
          <a:p>
            <a:fld id="{8C04AE96-B1B9-4ED2-B3ED-30B2680CEC7B}" type="slidenum">
              <a:rPr lang="zh-TW" altLang="en-US" smtClean="0"/>
              <a:pPr/>
              <a:t>‹#›</a:t>
            </a:fld>
            <a:endParaRPr lang="zh-TW" altLang="en-US"/>
          </a:p>
        </p:txBody>
      </p:sp>
    </p:spTree>
    <p:extLst>
      <p:ext uri="{BB962C8B-B14F-4D97-AF65-F5344CB8AC3E}">
        <p14:creationId xmlns:p14="http://schemas.microsoft.com/office/powerpoint/2010/main" val="3468233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5540B1-74DE-49AE-B706-6E54D86A819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C8063159-A467-42F1-99AB-70C749CEDF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BF43BF59-9385-4FB7-850E-7F553BED7BA5}"/>
              </a:ext>
            </a:extLst>
          </p:cNvPr>
          <p:cNvSpPr>
            <a:spLocks noGrp="1"/>
          </p:cNvSpPr>
          <p:nvPr>
            <p:ph type="dt" sz="half" idx="10"/>
          </p:nvPr>
        </p:nvSpPr>
        <p:spPr/>
        <p:txBody>
          <a:bodyPr/>
          <a:lstStyle/>
          <a:p>
            <a:fld id="{6898EC6C-69F4-4FC8-960C-8CA4CCADA8E0}" type="datetime1">
              <a:rPr lang="zh-TW" altLang="en-US" smtClean="0"/>
              <a:t>2023/3/29</a:t>
            </a:fld>
            <a:endParaRPr lang="zh-TW" altLang="en-US"/>
          </a:p>
        </p:txBody>
      </p:sp>
      <p:sp>
        <p:nvSpPr>
          <p:cNvPr id="5" name="頁尾版面配置區 4">
            <a:extLst>
              <a:ext uri="{FF2B5EF4-FFF2-40B4-BE49-F238E27FC236}">
                <a16:creationId xmlns:a16="http://schemas.microsoft.com/office/drawing/2014/main" id="{DB103A1E-8C60-4DEA-B86B-C773C34922B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D210D52-EE20-4BD7-9945-E85F20095BBB}"/>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3351559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534B51-2665-490E-896D-F0962198B33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D957579-2AB3-411C-9E13-351CBEDEA582}"/>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2756D79-B349-4256-8F0B-04C58ED2E08C}"/>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E8ECD678-F7B4-4656-9EAE-ED62D31D1B2C}"/>
              </a:ext>
            </a:extLst>
          </p:cNvPr>
          <p:cNvSpPr>
            <a:spLocks noGrp="1"/>
          </p:cNvSpPr>
          <p:nvPr>
            <p:ph type="dt" sz="half" idx="10"/>
          </p:nvPr>
        </p:nvSpPr>
        <p:spPr/>
        <p:txBody>
          <a:bodyPr/>
          <a:lstStyle/>
          <a:p>
            <a:fld id="{8A2E0E05-EE64-4782-8DF5-00425FB0DEE2}" type="datetime1">
              <a:rPr lang="zh-TW" altLang="en-US" smtClean="0"/>
              <a:t>2023/3/29</a:t>
            </a:fld>
            <a:endParaRPr lang="zh-TW" altLang="en-US"/>
          </a:p>
        </p:txBody>
      </p:sp>
      <p:sp>
        <p:nvSpPr>
          <p:cNvPr id="6" name="頁尾版面配置區 5">
            <a:extLst>
              <a:ext uri="{FF2B5EF4-FFF2-40B4-BE49-F238E27FC236}">
                <a16:creationId xmlns:a16="http://schemas.microsoft.com/office/drawing/2014/main" id="{CB56481C-CFE5-4EBA-97D2-E23E64654C7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3061309-FC79-40FF-879B-6CBD743D8BB6}"/>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2472996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2F15FA-6451-4EC3-A56A-E348772C27F1}"/>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8216BD9-58B5-4971-B614-C0512AC28F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00D2AB59-FC3F-4146-89C1-4BE95B3D0236}"/>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86FFD63-29F1-42EC-960B-BAC62C92C6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6CD6A047-1BBF-47F7-ABB2-1E1DA4794A17}"/>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00828FD-026F-44D8-9835-0AEBE5D551AA}"/>
              </a:ext>
            </a:extLst>
          </p:cNvPr>
          <p:cNvSpPr>
            <a:spLocks noGrp="1"/>
          </p:cNvSpPr>
          <p:nvPr>
            <p:ph type="dt" sz="half" idx="10"/>
          </p:nvPr>
        </p:nvSpPr>
        <p:spPr/>
        <p:txBody>
          <a:bodyPr/>
          <a:lstStyle/>
          <a:p>
            <a:fld id="{6902D0A5-2955-40AC-B800-179D8057DDA6}" type="datetime1">
              <a:rPr lang="zh-TW" altLang="en-US" smtClean="0"/>
              <a:t>2023/3/29</a:t>
            </a:fld>
            <a:endParaRPr lang="zh-TW" altLang="en-US"/>
          </a:p>
        </p:txBody>
      </p:sp>
      <p:sp>
        <p:nvSpPr>
          <p:cNvPr id="8" name="頁尾版面配置區 7">
            <a:extLst>
              <a:ext uri="{FF2B5EF4-FFF2-40B4-BE49-F238E27FC236}">
                <a16:creationId xmlns:a16="http://schemas.microsoft.com/office/drawing/2014/main" id="{2667562B-0197-4D74-9F7A-8644FBE664DB}"/>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C2C21C15-37A5-4960-82E4-71EA1B7E8548}"/>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3627129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8E78C0-B11C-4E66-A862-D1523393CC26}"/>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BF75761-550B-44D5-8291-80843C866C79}"/>
              </a:ext>
            </a:extLst>
          </p:cNvPr>
          <p:cNvSpPr>
            <a:spLocks noGrp="1"/>
          </p:cNvSpPr>
          <p:nvPr>
            <p:ph type="dt" sz="half" idx="10"/>
          </p:nvPr>
        </p:nvSpPr>
        <p:spPr/>
        <p:txBody>
          <a:bodyPr/>
          <a:lstStyle/>
          <a:p>
            <a:fld id="{7BA953E1-2030-4029-8E6E-FA44B29F4EAD}" type="datetime1">
              <a:rPr lang="zh-TW" altLang="en-US" smtClean="0"/>
              <a:t>2023/3/29</a:t>
            </a:fld>
            <a:endParaRPr lang="zh-TW" altLang="en-US"/>
          </a:p>
        </p:txBody>
      </p:sp>
      <p:sp>
        <p:nvSpPr>
          <p:cNvPr id="4" name="頁尾版面配置區 3">
            <a:extLst>
              <a:ext uri="{FF2B5EF4-FFF2-40B4-BE49-F238E27FC236}">
                <a16:creationId xmlns:a16="http://schemas.microsoft.com/office/drawing/2014/main" id="{66EA9E9F-FD6B-404C-9720-09D790C3E658}"/>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6DDB1712-90CD-4FC3-A676-8C2F97A11370}"/>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1938759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66E57B7-8A97-4AE7-BBF6-0C18055DA963}"/>
              </a:ext>
            </a:extLst>
          </p:cNvPr>
          <p:cNvSpPr>
            <a:spLocks noGrp="1"/>
          </p:cNvSpPr>
          <p:nvPr>
            <p:ph type="dt" sz="half" idx="10"/>
          </p:nvPr>
        </p:nvSpPr>
        <p:spPr/>
        <p:txBody>
          <a:bodyPr/>
          <a:lstStyle/>
          <a:p>
            <a:fld id="{28A8B279-E07F-4C51-A4F0-460D909D4C7B}" type="datetime1">
              <a:rPr lang="zh-TW" altLang="en-US" smtClean="0"/>
              <a:t>2023/3/29</a:t>
            </a:fld>
            <a:endParaRPr lang="zh-TW" altLang="en-US"/>
          </a:p>
        </p:txBody>
      </p:sp>
      <p:sp>
        <p:nvSpPr>
          <p:cNvPr id="3" name="頁尾版面配置區 2">
            <a:extLst>
              <a:ext uri="{FF2B5EF4-FFF2-40B4-BE49-F238E27FC236}">
                <a16:creationId xmlns:a16="http://schemas.microsoft.com/office/drawing/2014/main" id="{0783453F-6F4C-4C49-A88C-903F0D9E046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F0CFF90-3655-41D3-82D4-24AB8C74F3AA}"/>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388959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7665EF-34E2-4537-BB7B-FFF7A99667A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E4994A67-C0F4-400B-A0FB-7D51BFA812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54A53CDE-179D-4226-AEAD-3BC898403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CED602F2-C7DA-4D96-BA88-8788092169E1}"/>
              </a:ext>
            </a:extLst>
          </p:cNvPr>
          <p:cNvSpPr>
            <a:spLocks noGrp="1"/>
          </p:cNvSpPr>
          <p:nvPr>
            <p:ph type="dt" sz="half" idx="10"/>
          </p:nvPr>
        </p:nvSpPr>
        <p:spPr/>
        <p:txBody>
          <a:bodyPr/>
          <a:lstStyle/>
          <a:p>
            <a:fld id="{F0084BB5-0026-45A7-9612-75EC86A0362A}" type="datetime1">
              <a:rPr lang="zh-TW" altLang="en-US" smtClean="0"/>
              <a:t>2023/3/29</a:t>
            </a:fld>
            <a:endParaRPr lang="zh-TW" altLang="en-US"/>
          </a:p>
        </p:txBody>
      </p:sp>
      <p:sp>
        <p:nvSpPr>
          <p:cNvPr id="6" name="頁尾版面配置區 5">
            <a:extLst>
              <a:ext uri="{FF2B5EF4-FFF2-40B4-BE49-F238E27FC236}">
                <a16:creationId xmlns:a16="http://schemas.microsoft.com/office/drawing/2014/main" id="{5781106C-EA95-4CC9-A9CD-43B15DD6F1A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9F3FCB3-8727-40E3-820C-252A9648329F}"/>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112751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B72F3-4D5E-43A3-9750-8194C4CA7B0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2364FE1-15E1-43E7-8CE3-D17BA6C728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3292BB8-9749-4AD8-84D9-11A089BED0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45409B28-4C16-475A-A97F-A7F57AB6D37A}"/>
              </a:ext>
            </a:extLst>
          </p:cNvPr>
          <p:cNvSpPr>
            <a:spLocks noGrp="1"/>
          </p:cNvSpPr>
          <p:nvPr>
            <p:ph type="dt" sz="half" idx="10"/>
          </p:nvPr>
        </p:nvSpPr>
        <p:spPr/>
        <p:txBody>
          <a:bodyPr/>
          <a:lstStyle/>
          <a:p>
            <a:fld id="{8BE2602A-4ADC-4277-B6E7-49E207CB619C}" type="datetime1">
              <a:rPr lang="zh-TW" altLang="en-US" smtClean="0"/>
              <a:t>2023/3/29</a:t>
            </a:fld>
            <a:endParaRPr lang="zh-TW" altLang="en-US"/>
          </a:p>
        </p:txBody>
      </p:sp>
      <p:sp>
        <p:nvSpPr>
          <p:cNvPr id="6" name="頁尾版面配置區 5">
            <a:extLst>
              <a:ext uri="{FF2B5EF4-FFF2-40B4-BE49-F238E27FC236}">
                <a16:creationId xmlns:a16="http://schemas.microsoft.com/office/drawing/2014/main" id="{4A754052-E217-464F-AE17-13CEC2A58E3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4A8807D-581F-463E-A3DC-6B68561940B8}"/>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930676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CD1F2CF-D6A8-44A7-846C-388EDD5F6007}"/>
              </a:ext>
            </a:extLst>
          </p:cNvPr>
          <p:cNvSpPr>
            <a:spLocks noGrp="1"/>
          </p:cNvSpPr>
          <p:nvPr>
            <p:ph type="title"/>
          </p:nvPr>
        </p:nvSpPr>
        <p:spPr>
          <a:xfrm>
            <a:off x="838200" y="365126"/>
            <a:ext cx="10515600" cy="977292"/>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FA3E28E0-A497-450F-B507-95F43D98527E}"/>
              </a:ext>
            </a:extLst>
          </p:cNvPr>
          <p:cNvSpPr>
            <a:spLocks noGrp="1"/>
          </p:cNvSpPr>
          <p:nvPr>
            <p:ph type="body" idx="1"/>
          </p:nvPr>
        </p:nvSpPr>
        <p:spPr>
          <a:xfrm>
            <a:off x="838200" y="1556426"/>
            <a:ext cx="10515600" cy="462053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03F7D36-69C8-480B-B6F9-900F49817F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285D04-C327-41B5-A2FB-0E9B680A414A}" type="datetime1">
              <a:rPr lang="zh-TW" altLang="en-US" smtClean="0"/>
              <a:t>2023/3/29</a:t>
            </a:fld>
            <a:endParaRPr lang="zh-TW" altLang="en-US"/>
          </a:p>
        </p:txBody>
      </p:sp>
      <p:sp>
        <p:nvSpPr>
          <p:cNvPr id="5" name="頁尾版面配置區 4">
            <a:extLst>
              <a:ext uri="{FF2B5EF4-FFF2-40B4-BE49-F238E27FC236}">
                <a16:creationId xmlns:a16="http://schemas.microsoft.com/office/drawing/2014/main" id="{CA6CF826-0862-41D6-B3EC-76FE6B2063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EA37FCAE-D6C8-450C-9AA3-C60AB9CE82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3135876878"/>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youtube.com/watch?v=YYJgeV7sOvM&amp;list=PLD_RqipW0-9vfAiZwpdR1VlRuJYjyCe4b&amp;index=3" TargetMode="External"/><Relationship Id="rId7" Type="http://schemas.openxmlformats.org/officeDocument/2006/relationships/hyperlink" Target="https://www.tutorialspoint.com/solidity/index.htm" TargetMode="External"/><Relationship Id="rId2" Type="http://schemas.openxmlformats.org/officeDocument/2006/relationships/hyperlink" Target="https://www.youtube.com/watch?v=6g_3sSKiJpk&amp;list=PLD_RqipW0-9vfAiZwpdR1VlRuJYjyCe4b&amp;index=6" TargetMode="External"/><Relationship Id="rId1" Type="http://schemas.openxmlformats.org/officeDocument/2006/relationships/slideLayout" Target="../slideLayouts/slideLayout2.xml"/><Relationship Id="rId6" Type="http://schemas.openxmlformats.org/officeDocument/2006/relationships/hyperlink" Target="https://www.youtube.com/watch?v=wWAkR7CUwe4&amp;list=PLD_RqipW0-9vfAiZwpdR1VlRuJYjyCe4b&amp;index=2" TargetMode="External"/><Relationship Id="rId5" Type="http://schemas.openxmlformats.org/officeDocument/2006/relationships/hyperlink" Target="https://www.youtube.com/watch?v=UoGzV094jhE&amp;list=PLD_RqipW0-9vfAiZwpdR1VlRuJYjyCe4b&amp;index=12" TargetMode="External"/><Relationship Id="rId4" Type="http://schemas.openxmlformats.org/officeDocument/2006/relationships/hyperlink" Target="https://www.youtube.com/watch?v=bNXJNeaYl8Q&amp;list=PLD_RqipW0-9vfAiZwpdR1VlRuJYjyCe4b&amp;index=2" TargetMode="Externa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M576WGiDBdQ" TargetMode="External"/><Relationship Id="rId2" Type="http://schemas.openxmlformats.org/officeDocument/2006/relationships/hyperlink" Target="https://ethereum.stackexchange.com/questions/45867/web3-js-or-web3-py-what-is-the-more-mature-api-to-interact-with-ethereu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onsensys.net/"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consensys.net/blog/developers/solidity-best-practices-for-smart-contract-securit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alchemy.com/docs/deep-dive-into-eth_getlogs#what-are-abi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AF940E-1AAC-45A4-BF91-E574695CF1EF}"/>
              </a:ext>
            </a:extLst>
          </p:cNvPr>
          <p:cNvSpPr>
            <a:spLocks noGrp="1"/>
          </p:cNvSpPr>
          <p:nvPr>
            <p:ph type="ctrTitle"/>
          </p:nvPr>
        </p:nvSpPr>
        <p:spPr>
          <a:xfrm>
            <a:off x="1524000" y="2004351"/>
            <a:ext cx="9144000" cy="1065146"/>
          </a:xfrm>
        </p:spPr>
        <p:txBody>
          <a:bodyPr>
            <a:normAutofit/>
          </a:bodyPr>
          <a:lstStyle/>
          <a:p>
            <a:r>
              <a:rPr lang="en-US" altLang="zh-TW" dirty="0"/>
              <a:t>7. Smart Contracts</a:t>
            </a:r>
            <a:endParaRPr lang="zh-TW" altLang="en-US" dirty="0"/>
          </a:p>
        </p:txBody>
      </p:sp>
      <p:sp>
        <p:nvSpPr>
          <p:cNvPr id="3" name="副標題 2">
            <a:extLst>
              <a:ext uri="{FF2B5EF4-FFF2-40B4-BE49-F238E27FC236}">
                <a16:creationId xmlns:a16="http://schemas.microsoft.com/office/drawing/2014/main" id="{833C5035-2878-4764-BA18-816871911D96}"/>
              </a:ext>
            </a:extLst>
          </p:cNvPr>
          <p:cNvSpPr>
            <a:spLocks noGrp="1"/>
          </p:cNvSpPr>
          <p:nvPr>
            <p:ph type="subTitle" idx="1"/>
          </p:nvPr>
        </p:nvSpPr>
        <p:spPr>
          <a:xfrm>
            <a:off x="940067" y="3788503"/>
            <a:ext cx="10311866" cy="728831"/>
          </a:xfrm>
        </p:spPr>
        <p:txBody>
          <a:bodyPr anchor="ctr">
            <a:normAutofit/>
          </a:bodyPr>
          <a:lstStyle/>
          <a:p>
            <a:r>
              <a:rPr lang="en-US" altLang="zh-TW" sz="2800" dirty="0"/>
              <a:t>Mastering Ethereum - Building Smart Contracts and </a:t>
            </a:r>
            <a:r>
              <a:rPr lang="en-US" altLang="zh-TW" sz="2800" dirty="0" err="1"/>
              <a:t>DApps</a:t>
            </a:r>
            <a:r>
              <a:rPr lang="en-US" altLang="zh-TW" sz="2800" dirty="0"/>
              <a:t>, 2018</a:t>
            </a:r>
            <a:endParaRPr lang="zh-TW" altLang="en-US" sz="2800" dirty="0"/>
          </a:p>
        </p:txBody>
      </p:sp>
    </p:spTree>
    <p:extLst>
      <p:ext uri="{BB962C8B-B14F-4D97-AF65-F5344CB8AC3E}">
        <p14:creationId xmlns:p14="http://schemas.microsoft.com/office/powerpoint/2010/main" val="167712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D40C05-5377-42C2-B7D5-BE54D1F1EABC}"/>
              </a:ext>
            </a:extLst>
          </p:cNvPr>
          <p:cNvSpPr>
            <a:spLocks noGrp="1"/>
          </p:cNvSpPr>
          <p:nvPr>
            <p:ph type="title"/>
          </p:nvPr>
        </p:nvSpPr>
        <p:spPr/>
        <p:txBody>
          <a:bodyPr/>
          <a:lstStyle/>
          <a:p>
            <a:r>
              <a:rPr lang="en-US" altLang="zh-TW" dirty="0"/>
              <a:t>Ref. </a:t>
            </a:r>
            <a:r>
              <a:rPr lang="en-US" altLang="zh-TW" dirty="0" err="1"/>
              <a:t>Selfdestruct</a:t>
            </a:r>
            <a:r>
              <a:rPr lang="en-US" altLang="zh-TW" dirty="0"/>
              <a:t> a Smart Contract</a:t>
            </a:r>
            <a:endParaRPr lang="zh-TW" altLang="en-US" dirty="0"/>
          </a:p>
        </p:txBody>
      </p:sp>
      <p:sp>
        <p:nvSpPr>
          <p:cNvPr id="3" name="內容版面配置區 2">
            <a:extLst>
              <a:ext uri="{FF2B5EF4-FFF2-40B4-BE49-F238E27FC236}">
                <a16:creationId xmlns:a16="http://schemas.microsoft.com/office/drawing/2014/main" id="{525AD62E-66AE-4F71-AFE1-A96DF1837A25}"/>
              </a:ext>
            </a:extLst>
          </p:cNvPr>
          <p:cNvSpPr>
            <a:spLocks noGrp="1"/>
          </p:cNvSpPr>
          <p:nvPr>
            <p:ph idx="1"/>
          </p:nvPr>
        </p:nvSpPr>
        <p:spPr/>
        <p:txBody>
          <a:bodyPr>
            <a:normAutofit/>
          </a:bodyPr>
          <a:lstStyle/>
          <a:p>
            <a:pPr algn="just">
              <a:spcBef>
                <a:spcPts val="1200"/>
              </a:spcBef>
            </a:pPr>
            <a:r>
              <a:rPr lang="en-US" altLang="zh-TW" dirty="0"/>
              <a:t>After a contract call </a:t>
            </a:r>
            <a:r>
              <a:rPr lang="en-US" altLang="zh-TW" dirty="0" err="1">
                <a:solidFill>
                  <a:srgbClr val="0070C0"/>
                </a:solidFill>
              </a:rPr>
              <a:t>selfdestruct</a:t>
            </a:r>
            <a:r>
              <a:rPr lang="en-US" altLang="zh-TW" dirty="0"/>
              <a:t>, the code and storage associated with the contract are removed from the Ethereum’s World State.</a:t>
            </a:r>
          </a:p>
          <a:p>
            <a:pPr algn="just">
              <a:spcBef>
                <a:spcPts val="1200"/>
              </a:spcBef>
            </a:pPr>
            <a:r>
              <a:rPr lang="en-US" altLang="zh-TW" dirty="0"/>
              <a:t>Transactions after that point will behave as if the address were an EOA, i.e. transaction will be accepted, no processing will be done, and the transaction status will be success.</a:t>
            </a:r>
          </a:p>
          <a:p>
            <a:pPr algn="just">
              <a:spcBef>
                <a:spcPts val="1200"/>
              </a:spcBef>
            </a:pPr>
            <a:r>
              <a:rPr lang="en-US" altLang="zh-TW" dirty="0"/>
              <a:t>Transactions will do nothing, but you still have to pay the transaction fee. You can even transfer ether. It will be locked forever.</a:t>
            </a:r>
            <a:endParaRPr lang="zh-TW" altLang="en-US" dirty="0"/>
          </a:p>
        </p:txBody>
      </p:sp>
      <p:sp>
        <p:nvSpPr>
          <p:cNvPr id="4" name="投影片編號版面配置區 3">
            <a:extLst>
              <a:ext uri="{FF2B5EF4-FFF2-40B4-BE49-F238E27FC236}">
                <a16:creationId xmlns:a16="http://schemas.microsoft.com/office/drawing/2014/main" id="{5B1B455F-3C5A-47FF-9026-B8151F2C1D13}"/>
              </a:ext>
            </a:extLst>
          </p:cNvPr>
          <p:cNvSpPr>
            <a:spLocks noGrp="1"/>
          </p:cNvSpPr>
          <p:nvPr>
            <p:ph type="sldNum" sz="quarter" idx="12"/>
          </p:nvPr>
        </p:nvSpPr>
        <p:spPr/>
        <p:txBody>
          <a:bodyPr/>
          <a:lstStyle/>
          <a:p>
            <a:fld id="{8C04AE96-B1B9-4ED2-B3ED-30B2680CEC7B}" type="slidenum">
              <a:rPr lang="zh-TW" altLang="en-US" smtClean="0"/>
              <a:pPr/>
              <a:t>10</a:t>
            </a:fld>
            <a:endParaRPr lang="zh-TW" altLang="en-US"/>
          </a:p>
        </p:txBody>
      </p:sp>
    </p:spTree>
    <p:extLst>
      <p:ext uri="{BB962C8B-B14F-4D97-AF65-F5344CB8AC3E}">
        <p14:creationId xmlns:p14="http://schemas.microsoft.com/office/powerpoint/2010/main" val="1471393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9AED9A-4F7C-4A2C-B48A-B000EFEE8A23}"/>
              </a:ext>
            </a:extLst>
          </p:cNvPr>
          <p:cNvSpPr>
            <a:spLocks noGrp="1"/>
          </p:cNvSpPr>
          <p:nvPr>
            <p:ph type="title"/>
          </p:nvPr>
        </p:nvSpPr>
        <p:spPr/>
        <p:txBody>
          <a:bodyPr/>
          <a:lstStyle/>
          <a:p>
            <a:r>
              <a:rPr lang="en-US" altLang="zh-TW" dirty="0"/>
              <a:t>Ref. Solidity Tutorials</a:t>
            </a:r>
            <a:endParaRPr lang="zh-TW" altLang="en-US" dirty="0"/>
          </a:p>
        </p:txBody>
      </p:sp>
      <p:sp>
        <p:nvSpPr>
          <p:cNvPr id="3" name="內容版面配置區 2">
            <a:extLst>
              <a:ext uri="{FF2B5EF4-FFF2-40B4-BE49-F238E27FC236}">
                <a16:creationId xmlns:a16="http://schemas.microsoft.com/office/drawing/2014/main" id="{EA08CAEC-6DA8-4577-87E3-7A155C7A3AE6}"/>
              </a:ext>
            </a:extLst>
          </p:cNvPr>
          <p:cNvSpPr>
            <a:spLocks noGrp="1"/>
          </p:cNvSpPr>
          <p:nvPr>
            <p:ph idx="1"/>
          </p:nvPr>
        </p:nvSpPr>
        <p:spPr/>
        <p:txBody>
          <a:bodyPr>
            <a:normAutofit/>
          </a:bodyPr>
          <a:lstStyle/>
          <a:p>
            <a:pPr>
              <a:lnSpc>
                <a:spcPct val="100000"/>
              </a:lnSpc>
              <a:spcBef>
                <a:spcPts val="1200"/>
              </a:spcBef>
            </a:pPr>
            <a:r>
              <a:rPr lang="en-US" altLang="zh-TW" sz="2400" dirty="0">
                <a:hlinkClick r:id="rId2"/>
              </a:rPr>
              <a:t>Solidity Tutorial - Basics: Functions</a:t>
            </a:r>
            <a:endParaRPr lang="en-US" altLang="zh-TW" sz="2400" dirty="0">
              <a:hlinkClick r:id="rId3"/>
            </a:endParaRPr>
          </a:p>
          <a:p>
            <a:pPr>
              <a:lnSpc>
                <a:spcPct val="100000"/>
              </a:lnSpc>
              <a:spcBef>
                <a:spcPts val="1200"/>
              </a:spcBef>
            </a:pPr>
            <a:r>
              <a:rPr lang="en-US" altLang="zh-TW" sz="2400" dirty="0">
                <a:hlinkClick r:id="rId4"/>
              </a:rPr>
              <a:t>Smart Contracts 101 - Create a Simple Ethereum Smart Contract with Solidity</a:t>
            </a:r>
            <a:endParaRPr lang="en-US" altLang="zh-TW" sz="2400" dirty="0">
              <a:hlinkClick r:id="rId3"/>
            </a:endParaRPr>
          </a:p>
          <a:p>
            <a:pPr>
              <a:lnSpc>
                <a:spcPct val="100000"/>
              </a:lnSpc>
              <a:spcBef>
                <a:spcPts val="1200"/>
              </a:spcBef>
            </a:pPr>
            <a:r>
              <a:rPr lang="en-US" altLang="zh-TW" sz="2400" dirty="0">
                <a:hlinkClick r:id="rId5"/>
              </a:rPr>
              <a:t>Smart Contracts 101 - Simple Ether Wallet Smart Contract Tutorial</a:t>
            </a:r>
            <a:endParaRPr lang="en-US" altLang="zh-TW" sz="2400" dirty="0">
              <a:hlinkClick r:id="rId6"/>
            </a:endParaRPr>
          </a:p>
          <a:p>
            <a:pPr>
              <a:lnSpc>
                <a:spcPct val="100000"/>
              </a:lnSpc>
              <a:spcBef>
                <a:spcPts val="1200"/>
              </a:spcBef>
            </a:pPr>
            <a:r>
              <a:rPr lang="en-US" altLang="zh-TW" sz="2400" dirty="0">
                <a:hlinkClick r:id="rId6"/>
              </a:rPr>
              <a:t>Smart Contract Tutorial - Vending Machine Smart Contract in Solidity</a:t>
            </a:r>
            <a:endParaRPr lang="en-US" altLang="zh-TW" sz="2400" dirty="0"/>
          </a:p>
          <a:p>
            <a:pPr>
              <a:lnSpc>
                <a:spcPct val="100000"/>
              </a:lnSpc>
              <a:spcBef>
                <a:spcPts val="1200"/>
              </a:spcBef>
            </a:pPr>
            <a:r>
              <a:rPr lang="en-US" altLang="zh-TW" sz="2400" dirty="0">
                <a:solidFill>
                  <a:srgbClr val="FF0000"/>
                </a:solidFill>
                <a:hlinkClick r:id="rId3">
                  <a:extLst>
                    <a:ext uri="{A12FA001-AC4F-418D-AE19-62706E023703}">
                      <ahyp:hlinkClr xmlns:ahyp="http://schemas.microsoft.com/office/drawing/2018/hyperlinkcolor" val="tx"/>
                    </a:ext>
                  </a:extLst>
                </a:hlinkClick>
              </a:rPr>
              <a:t>Deploy a smart contract to Ethereum using Truffle - A step-by-step guide</a:t>
            </a:r>
            <a:endParaRPr lang="en-US" altLang="zh-TW" sz="2400" dirty="0">
              <a:solidFill>
                <a:srgbClr val="FF0000"/>
              </a:solidFill>
            </a:endParaRPr>
          </a:p>
          <a:p>
            <a:pPr>
              <a:lnSpc>
                <a:spcPct val="100000"/>
              </a:lnSpc>
              <a:spcBef>
                <a:spcPts val="2400"/>
              </a:spcBef>
            </a:pPr>
            <a:r>
              <a:rPr lang="en-US" altLang="zh-TW" sz="2400" dirty="0">
                <a:hlinkClick r:id="rId7"/>
              </a:rPr>
              <a:t>Solidity Tutorial</a:t>
            </a:r>
            <a:endParaRPr lang="zh-TW" altLang="en-US" sz="2400" dirty="0"/>
          </a:p>
        </p:txBody>
      </p:sp>
      <p:sp>
        <p:nvSpPr>
          <p:cNvPr id="4" name="投影片編號版面配置區 3">
            <a:extLst>
              <a:ext uri="{FF2B5EF4-FFF2-40B4-BE49-F238E27FC236}">
                <a16:creationId xmlns:a16="http://schemas.microsoft.com/office/drawing/2014/main" id="{33F11ED9-B3D9-4B55-9F3B-95308EACF6EE}"/>
              </a:ext>
            </a:extLst>
          </p:cNvPr>
          <p:cNvSpPr>
            <a:spLocks noGrp="1"/>
          </p:cNvSpPr>
          <p:nvPr>
            <p:ph type="sldNum" sz="quarter" idx="12"/>
          </p:nvPr>
        </p:nvSpPr>
        <p:spPr/>
        <p:txBody>
          <a:bodyPr/>
          <a:lstStyle/>
          <a:p>
            <a:fld id="{8C04AE96-B1B9-4ED2-B3ED-30B2680CEC7B}" type="slidenum">
              <a:rPr lang="zh-TW" altLang="en-US" smtClean="0"/>
              <a:pPr/>
              <a:t>11</a:t>
            </a:fld>
            <a:endParaRPr lang="zh-TW" altLang="en-US"/>
          </a:p>
        </p:txBody>
      </p:sp>
      <p:pic>
        <p:nvPicPr>
          <p:cNvPr id="5" name="圖片 4">
            <a:extLst>
              <a:ext uri="{FF2B5EF4-FFF2-40B4-BE49-F238E27FC236}">
                <a16:creationId xmlns:a16="http://schemas.microsoft.com/office/drawing/2014/main" id="{428693B7-E138-42A8-8FC3-618D9BD59E3C}"/>
              </a:ext>
            </a:extLst>
          </p:cNvPr>
          <p:cNvPicPr>
            <a:picLocks noChangeAspect="1"/>
          </p:cNvPicPr>
          <p:nvPr/>
        </p:nvPicPr>
        <p:blipFill>
          <a:blip r:embed="rId8"/>
          <a:stretch>
            <a:fillRect/>
          </a:stretch>
        </p:blipFill>
        <p:spPr>
          <a:xfrm>
            <a:off x="5691838" y="1488332"/>
            <a:ext cx="3317596" cy="491069"/>
          </a:xfrm>
          <a:prstGeom prst="rect">
            <a:avLst/>
          </a:prstGeom>
        </p:spPr>
      </p:pic>
      <p:pic>
        <p:nvPicPr>
          <p:cNvPr id="6" name="圖片 5">
            <a:extLst>
              <a:ext uri="{FF2B5EF4-FFF2-40B4-BE49-F238E27FC236}">
                <a16:creationId xmlns:a16="http://schemas.microsoft.com/office/drawing/2014/main" id="{C09B9ED7-358C-44B6-B613-6F09EB9A9AE2}"/>
              </a:ext>
            </a:extLst>
          </p:cNvPr>
          <p:cNvPicPr>
            <a:picLocks noChangeAspect="1"/>
          </p:cNvPicPr>
          <p:nvPr/>
        </p:nvPicPr>
        <p:blipFill>
          <a:blip r:embed="rId9"/>
          <a:stretch>
            <a:fillRect/>
          </a:stretch>
        </p:blipFill>
        <p:spPr>
          <a:xfrm>
            <a:off x="3413923" y="4256189"/>
            <a:ext cx="5595511" cy="1893492"/>
          </a:xfrm>
          <a:prstGeom prst="rect">
            <a:avLst/>
          </a:prstGeom>
        </p:spPr>
      </p:pic>
    </p:spTree>
    <p:extLst>
      <p:ext uri="{BB962C8B-B14F-4D97-AF65-F5344CB8AC3E}">
        <p14:creationId xmlns:p14="http://schemas.microsoft.com/office/powerpoint/2010/main" val="2531871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D40C05-5377-42C2-B7D5-BE54D1F1EABC}"/>
              </a:ext>
            </a:extLst>
          </p:cNvPr>
          <p:cNvSpPr>
            <a:spLocks noGrp="1"/>
          </p:cNvSpPr>
          <p:nvPr>
            <p:ph type="title"/>
          </p:nvPr>
        </p:nvSpPr>
        <p:spPr/>
        <p:txBody>
          <a:bodyPr/>
          <a:lstStyle/>
          <a:p>
            <a:r>
              <a:rPr lang="en-US" altLang="zh-TW" dirty="0"/>
              <a:t>Hw2: Programming a Better Faucet Contract</a:t>
            </a:r>
            <a:endParaRPr lang="zh-TW" altLang="en-US" dirty="0"/>
          </a:p>
        </p:txBody>
      </p:sp>
      <p:sp>
        <p:nvSpPr>
          <p:cNvPr id="4" name="投影片編號版面配置區 3">
            <a:extLst>
              <a:ext uri="{FF2B5EF4-FFF2-40B4-BE49-F238E27FC236}">
                <a16:creationId xmlns:a16="http://schemas.microsoft.com/office/drawing/2014/main" id="{5B1B455F-3C5A-47FF-9026-B8151F2C1D13}"/>
              </a:ext>
            </a:extLst>
          </p:cNvPr>
          <p:cNvSpPr>
            <a:spLocks noGrp="1"/>
          </p:cNvSpPr>
          <p:nvPr>
            <p:ph type="sldNum" sz="quarter" idx="12"/>
          </p:nvPr>
        </p:nvSpPr>
        <p:spPr/>
        <p:txBody>
          <a:bodyPr/>
          <a:lstStyle/>
          <a:p>
            <a:fld id="{8C04AE96-B1B9-4ED2-B3ED-30B2680CEC7B}" type="slidenum">
              <a:rPr lang="zh-TW" altLang="en-US" smtClean="0"/>
              <a:pPr/>
              <a:t>12</a:t>
            </a:fld>
            <a:endParaRPr lang="zh-TW" altLang="en-US"/>
          </a:p>
        </p:txBody>
      </p:sp>
      <p:sp>
        <p:nvSpPr>
          <p:cNvPr id="9" name="內容版面配置區 8">
            <a:extLst>
              <a:ext uri="{FF2B5EF4-FFF2-40B4-BE49-F238E27FC236}">
                <a16:creationId xmlns:a16="http://schemas.microsoft.com/office/drawing/2014/main" id="{8B40B477-C2A0-41C6-9FFF-D280363FF709}"/>
              </a:ext>
            </a:extLst>
          </p:cNvPr>
          <p:cNvSpPr>
            <a:spLocks noGrp="1"/>
          </p:cNvSpPr>
          <p:nvPr>
            <p:ph idx="1"/>
          </p:nvPr>
        </p:nvSpPr>
        <p:spPr>
          <a:xfrm>
            <a:off x="838200" y="1381328"/>
            <a:ext cx="10515600" cy="600350"/>
          </a:xfrm>
        </p:spPr>
        <p:txBody>
          <a:bodyPr/>
          <a:lstStyle/>
          <a:p>
            <a:r>
              <a:rPr lang="en-US" altLang="zh-TW" dirty="0">
                <a:solidFill>
                  <a:srgbClr val="0000FF"/>
                </a:solidFill>
              </a:rPr>
              <a:t>Homework-2: </a:t>
            </a:r>
            <a:r>
              <a:rPr lang="en-US" altLang="zh-TW" dirty="0"/>
              <a:t>Learn to install/configure </a:t>
            </a:r>
            <a:r>
              <a:rPr lang="en-US" altLang="zh-TW" dirty="0">
                <a:solidFill>
                  <a:srgbClr val="0000FF"/>
                </a:solidFill>
              </a:rPr>
              <a:t>Truffle </a:t>
            </a:r>
            <a:r>
              <a:rPr lang="en-US" altLang="zh-TW" dirty="0"/>
              <a:t>to connect to </a:t>
            </a:r>
            <a:r>
              <a:rPr lang="en-US" altLang="zh-TW" strike="sngStrike" dirty="0" err="1">
                <a:solidFill>
                  <a:schemeClr val="bg1">
                    <a:lumMod val="65000"/>
                  </a:schemeClr>
                </a:solidFill>
              </a:rPr>
              <a:t>Ropsten</a:t>
            </a:r>
            <a:endParaRPr lang="zh-TW" altLang="en-US" strike="sngStrike" dirty="0">
              <a:solidFill>
                <a:schemeClr val="bg1">
                  <a:lumMod val="65000"/>
                </a:schemeClr>
              </a:solidFill>
            </a:endParaRPr>
          </a:p>
        </p:txBody>
      </p:sp>
      <p:grpSp>
        <p:nvGrpSpPr>
          <p:cNvPr id="10" name="群組 9">
            <a:extLst>
              <a:ext uri="{FF2B5EF4-FFF2-40B4-BE49-F238E27FC236}">
                <a16:creationId xmlns:a16="http://schemas.microsoft.com/office/drawing/2014/main" id="{A9A4EAAD-D7CE-4EDC-BC2C-815BD31C9592}"/>
              </a:ext>
            </a:extLst>
          </p:cNvPr>
          <p:cNvGrpSpPr/>
          <p:nvPr/>
        </p:nvGrpSpPr>
        <p:grpSpPr>
          <a:xfrm>
            <a:off x="444917" y="2050067"/>
            <a:ext cx="11471159" cy="4237893"/>
            <a:chOff x="444917" y="1527597"/>
            <a:chExt cx="12478652" cy="4610100"/>
          </a:xfrm>
        </p:grpSpPr>
        <p:pic>
          <p:nvPicPr>
            <p:cNvPr id="11" name="圖片 10">
              <a:extLst>
                <a:ext uri="{FF2B5EF4-FFF2-40B4-BE49-F238E27FC236}">
                  <a16:creationId xmlns:a16="http://schemas.microsoft.com/office/drawing/2014/main" id="{679292F0-F003-4E59-AF37-BE55073D2B7B}"/>
                </a:ext>
              </a:extLst>
            </p:cNvPr>
            <p:cNvPicPr>
              <a:picLocks noChangeAspect="1"/>
            </p:cNvPicPr>
            <p:nvPr/>
          </p:nvPicPr>
          <p:blipFill>
            <a:blip r:embed="rId2"/>
            <a:stretch>
              <a:fillRect/>
            </a:stretch>
          </p:blipFill>
          <p:spPr>
            <a:xfrm>
              <a:off x="444917" y="1527597"/>
              <a:ext cx="6200775" cy="4610100"/>
            </a:xfrm>
            <a:prstGeom prst="rect">
              <a:avLst/>
            </a:prstGeom>
          </p:spPr>
        </p:pic>
        <p:pic>
          <p:nvPicPr>
            <p:cNvPr id="12" name="圖片 11">
              <a:extLst>
                <a:ext uri="{FF2B5EF4-FFF2-40B4-BE49-F238E27FC236}">
                  <a16:creationId xmlns:a16="http://schemas.microsoft.com/office/drawing/2014/main" id="{9DFC54E1-DAB4-43C9-8643-A0A23D7036AA}"/>
                </a:ext>
              </a:extLst>
            </p:cNvPr>
            <p:cNvPicPr>
              <a:picLocks noChangeAspect="1"/>
            </p:cNvPicPr>
            <p:nvPr/>
          </p:nvPicPr>
          <p:blipFill>
            <a:blip r:embed="rId3"/>
            <a:stretch>
              <a:fillRect/>
            </a:stretch>
          </p:blipFill>
          <p:spPr>
            <a:xfrm>
              <a:off x="6732319" y="1889547"/>
              <a:ext cx="6191250" cy="4248150"/>
            </a:xfrm>
            <a:prstGeom prst="rect">
              <a:avLst/>
            </a:prstGeom>
          </p:spPr>
        </p:pic>
      </p:grpSp>
      <p:sp>
        <p:nvSpPr>
          <p:cNvPr id="3" name="文字方塊 2">
            <a:extLst>
              <a:ext uri="{FF2B5EF4-FFF2-40B4-BE49-F238E27FC236}">
                <a16:creationId xmlns:a16="http://schemas.microsoft.com/office/drawing/2014/main" id="{44F6B6EA-3D21-4BC6-AAD6-BCF8A60E2614}"/>
              </a:ext>
            </a:extLst>
          </p:cNvPr>
          <p:cNvSpPr txBox="1"/>
          <p:nvPr/>
        </p:nvSpPr>
        <p:spPr>
          <a:xfrm>
            <a:off x="9846646" y="1657319"/>
            <a:ext cx="1241045" cy="523220"/>
          </a:xfrm>
          <a:prstGeom prst="rect">
            <a:avLst/>
          </a:prstGeom>
          <a:noFill/>
        </p:spPr>
        <p:txBody>
          <a:bodyPr wrap="none" rtlCol="0">
            <a:spAutoFit/>
          </a:bodyPr>
          <a:lstStyle/>
          <a:p>
            <a:r>
              <a:rPr lang="en-US" altLang="zh-TW" sz="2800" dirty="0" err="1">
                <a:solidFill>
                  <a:srgbClr val="FF0000"/>
                </a:solidFill>
              </a:rPr>
              <a:t>Sepolia</a:t>
            </a:r>
            <a:endParaRPr lang="zh-TW" altLang="en-US" sz="2800" dirty="0">
              <a:solidFill>
                <a:srgbClr val="FF0000"/>
              </a:solidFill>
            </a:endParaRPr>
          </a:p>
        </p:txBody>
      </p:sp>
    </p:spTree>
    <p:extLst>
      <p:ext uri="{BB962C8B-B14F-4D97-AF65-F5344CB8AC3E}">
        <p14:creationId xmlns:p14="http://schemas.microsoft.com/office/powerpoint/2010/main" val="2557366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2831F9-B216-48FC-BB80-1EC657BCD30B}"/>
              </a:ext>
            </a:extLst>
          </p:cNvPr>
          <p:cNvSpPr>
            <a:spLocks noGrp="1"/>
          </p:cNvSpPr>
          <p:nvPr>
            <p:ph type="title"/>
          </p:nvPr>
        </p:nvSpPr>
        <p:spPr>
          <a:xfrm>
            <a:off x="838200" y="365125"/>
            <a:ext cx="10515600" cy="1016203"/>
          </a:xfrm>
        </p:spPr>
        <p:txBody>
          <a:bodyPr/>
          <a:lstStyle/>
          <a:p>
            <a:r>
              <a:rPr lang="en-US" altLang="zh-TW" dirty="0">
                <a:solidFill>
                  <a:srgbClr val="0070C0"/>
                </a:solidFill>
              </a:rPr>
              <a:t>Development Tools for Smart Contracts </a:t>
            </a:r>
            <a:r>
              <a:rPr lang="en-US" altLang="zh-TW" dirty="0"/>
              <a:t>(1/2)</a:t>
            </a:r>
            <a:endParaRPr lang="zh-TW" altLang="en-US" dirty="0"/>
          </a:p>
        </p:txBody>
      </p:sp>
      <p:sp>
        <p:nvSpPr>
          <p:cNvPr id="3" name="內容版面配置區 2">
            <a:extLst>
              <a:ext uri="{FF2B5EF4-FFF2-40B4-BE49-F238E27FC236}">
                <a16:creationId xmlns:a16="http://schemas.microsoft.com/office/drawing/2014/main" id="{BAD7A267-2641-4DA0-904B-ECE28A14AF41}"/>
              </a:ext>
            </a:extLst>
          </p:cNvPr>
          <p:cNvSpPr>
            <a:spLocks noGrp="1"/>
          </p:cNvSpPr>
          <p:nvPr>
            <p:ph idx="1"/>
          </p:nvPr>
        </p:nvSpPr>
        <p:spPr/>
        <p:txBody>
          <a:bodyPr>
            <a:normAutofit/>
          </a:bodyPr>
          <a:lstStyle/>
          <a:p>
            <a:pPr algn="just">
              <a:spcBef>
                <a:spcPts val="1200"/>
              </a:spcBef>
            </a:pPr>
            <a:r>
              <a:rPr lang="en-US" altLang="zh-TW" dirty="0">
                <a:solidFill>
                  <a:srgbClr val="FF0000"/>
                </a:solidFill>
              </a:rPr>
              <a:t>Remix</a:t>
            </a:r>
            <a:r>
              <a:rPr lang="en-US" altLang="zh-TW" dirty="0"/>
              <a:t> vs. </a:t>
            </a:r>
            <a:r>
              <a:rPr lang="en-US" altLang="zh-TW" dirty="0">
                <a:solidFill>
                  <a:srgbClr val="0000FF"/>
                </a:solidFill>
              </a:rPr>
              <a:t>Truffle</a:t>
            </a:r>
            <a:r>
              <a:rPr lang="en-US" altLang="zh-TW" dirty="0"/>
              <a:t> (Node.js &amp; Web3.js needed)</a:t>
            </a:r>
          </a:p>
          <a:p>
            <a:pPr lvl="1" algn="just">
              <a:spcBef>
                <a:spcPts val="1200"/>
              </a:spcBef>
            </a:pPr>
            <a:r>
              <a:rPr lang="en-US" altLang="zh-TW" dirty="0"/>
              <a:t>Remix is an online/browser IDE with editor for Solidity programming. Easy to use/experiment and good for beginners. But not very extensible. </a:t>
            </a:r>
          </a:p>
          <a:p>
            <a:pPr lvl="1" algn="just">
              <a:spcBef>
                <a:spcPts val="1200"/>
              </a:spcBef>
            </a:pPr>
            <a:r>
              <a:rPr lang="en-US" altLang="zh-TW" dirty="0"/>
              <a:t>Truffle is a JavaScript development environment/framework for Solidity smart contracts. It runs on Node.js. Use Command-line Interface. Can be used to build front-end of </a:t>
            </a:r>
            <a:r>
              <a:rPr lang="en-US" altLang="zh-TW" dirty="0" err="1"/>
              <a:t>DApp</a:t>
            </a:r>
            <a:r>
              <a:rPr lang="en-US" altLang="zh-TW" dirty="0"/>
              <a:t>, which is directly integrated with smart contracts.</a:t>
            </a:r>
          </a:p>
          <a:p>
            <a:pPr lvl="1" algn="just">
              <a:spcBef>
                <a:spcPts val="1200"/>
              </a:spcBef>
            </a:pPr>
            <a:r>
              <a:rPr lang="en-US" altLang="zh-TW" dirty="0"/>
              <a:t>E.g. use remix for testing out solidity codes after writing them. Make sure all the functions are working as expected. Then move the sol file to </a:t>
            </a:r>
            <a:r>
              <a:rPr lang="en-US" altLang="zh-TW" dirty="0" err="1"/>
              <a:t>VScode</a:t>
            </a:r>
            <a:r>
              <a:rPr lang="en-US" altLang="zh-TW" dirty="0"/>
              <a:t> and use Truffle to continue with the deployment of the code to the main net or the test nets.</a:t>
            </a:r>
          </a:p>
        </p:txBody>
      </p:sp>
      <p:sp>
        <p:nvSpPr>
          <p:cNvPr id="4" name="投影片編號版面配置區 3">
            <a:extLst>
              <a:ext uri="{FF2B5EF4-FFF2-40B4-BE49-F238E27FC236}">
                <a16:creationId xmlns:a16="http://schemas.microsoft.com/office/drawing/2014/main" id="{75F09324-4B96-4418-B2F6-1D48E7603532}"/>
              </a:ext>
            </a:extLst>
          </p:cNvPr>
          <p:cNvSpPr>
            <a:spLocks noGrp="1"/>
          </p:cNvSpPr>
          <p:nvPr>
            <p:ph type="sldNum" sz="quarter" idx="12"/>
          </p:nvPr>
        </p:nvSpPr>
        <p:spPr/>
        <p:txBody>
          <a:bodyPr/>
          <a:lstStyle/>
          <a:p>
            <a:fld id="{8C04AE96-B1B9-4ED2-B3ED-30B2680CEC7B}" type="slidenum">
              <a:rPr lang="zh-TW" altLang="en-US" smtClean="0"/>
              <a:pPr/>
              <a:t>13</a:t>
            </a:fld>
            <a:endParaRPr lang="zh-TW" altLang="en-US"/>
          </a:p>
        </p:txBody>
      </p:sp>
      <p:pic>
        <p:nvPicPr>
          <p:cNvPr id="6" name="圖片 5">
            <a:extLst>
              <a:ext uri="{FF2B5EF4-FFF2-40B4-BE49-F238E27FC236}">
                <a16:creationId xmlns:a16="http://schemas.microsoft.com/office/drawing/2014/main" id="{3D46B1B0-B6C1-4CB4-99CF-A0A46E9BE992}"/>
              </a:ext>
            </a:extLst>
          </p:cNvPr>
          <p:cNvPicPr>
            <a:picLocks noChangeAspect="1"/>
          </p:cNvPicPr>
          <p:nvPr/>
        </p:nvPicPr>
        <p:blipFill rotWithShape="1">
          <a:blip r:embed="rId2">
            <a:extLst>
              <a:ext uri="{28A0092B-C50C-407E-A947-70E740481C1C}">
                <a14:useLocalDpi xmlns:a14="http://schemas.microsoft.com/office/drawing/2010/main" val="0"/>
              </a:ext>
            </a:extLst>
          </a:blip>
          <a:srcRect l="21743" t="23579" r="22257" b="21702"/>
          <a:stretch/>
        </p:blipFill>
        <p:spPr>
          <a:xfrm>
            <a:off x="7168358" y="5238549"/>
            <a:ext cx="1283692" cy="1254326"/>
          </a:xfrm>
          <a:prstGeom prst="rect">
            <a:avLst/>
          </a:prstGeom>
          <a:ln>
            <a:solidFill>
              <a:srgbClr val="0000FF"/>
            </a:solidFill>
          </a:ln>
        </p:spPr>
      </p:pic>
      <p:pic>
        <p:nvPicPr>
          <p:cNvPr id="9" name="圖片 8">
            <a:extLst>
              <a:ext uri="{FF2B5EF4-FFF2-40B4-BE49-F238E27FC236}">
                <a16:creationId xmlns:a16="http://schemas.microsoft.com/office/drawing/2014/main" id="{50B7CE30-9E98-47E7-AE35-DFB2DFAD2C5E}"/>
              </a:ext>
            </a:extLst>
          </p:cNvPr>
          <p:cNvPicPr>
            <a:picLocks noChangeAspect="1"/>
          </p:cNvPicPr>
          <p:nvPr/>
        </p:nvPicPr>
        <p:blipFill rotWithShape="1">
          <a:blip r:embed="rId3">
            <a:extLst>
              <a:ext uri="{28A0092B-C50C-407E-A947-70E740481C1C}">
                <a14:useLocalDpi xmlns:a14="http://schemas.microsoft.com/office/drawing/2010/main" val="0"/>
              </a:ext>
            </a:extLst>
          </a:blip>
          <a:srcRect l="12420" r="13051" b="17433"/>
          <a:stretch/>
        </p:blipFill>
        <p:spPr>
          <a:xfrm>
            <a:off x="5637305" y="5238549"/>
            <a:ext cx="1132219" cy="1254326"/>
          </a:xfrm>
          <a:prstGeom prst="rect">
            <a:avLst/>
          </a:prstGeom>
        </p:spPr>
      </p:pic>
      <p:pic>
        <p:nvPicPr>
          <p:cNvPr id="7" name="圖片 6">
            <a:extLst>
              <a:ext uri="{FF2B5EF4-FFF2-40B4-BE49-F238E27FC236}">
                <a16:creationId xmlns:a16="http://schemas.microsoft.com/office/drawing/2014/main" id="{6BFCE01C-E2A4-4AA2-8C9C-A9ECCBC16B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0884" y="5238549"/>
            <a:ext cx="2408309" cy="1254327"/>
          </a:xfrm>
          <a:prstGeom prst="rect">
            <a:avLst/>
          </a:prstGeom>
          <a:ln>
            <a:solidFill>
              <a:schemeClr val="bg1">
                <a:lumMod val="75000"/>
              </a:schemeClr>
            </a:solidFill>
          </a:ln>
        </p:spPr>
      </p:pic>
    </p:spTree>
    <p:extLst>
      <p:ext uri="{BB962C8B-B14F-4D97-AF65-F5344CB8AC3E}">
        <p14:creationId xmlns:p14="http://schemas.microsoft.com/office/powerpoint/2010/main" val="964940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2831F9-B216-48FC-BB80-1EC657BCD30B}"/>
              </a:ext>
            </a:extLst>
          </p:cNvPr>
          <p:cNvSpPr>
            <a:spLocks noGrp="1"/>
          </p:cNvSpPr>
          <p:nvPr>
            <p:ph type="title"/>
          </p:nvPr>
        </p:nvSpPr>
        <p:spPr/>
        <p:txBody>
          <a:bodyPr/>
          <a:lstStyle/>
          <a:p>
            <a:r>
              <a:rPr lang="en-US" altLang="zh-TW" dirty="0"/>
              <a:t>Development Tools for Smart Contracts (2/2)</a:t>
            </a:r>
            <a:endParaRPr lang="zh-TW" altLang="en-US" dirty="0"/>
          </a:p>
        </p:txBody>
      </p:sp>
      <p:sp>
        <p:nvSpPr>
          <p:cNvPr id="3" name="內容版面配置區 2">
            <a:extLst>
              <a:ext uri="{FF2B5EF4-FFF2-40B4-BE49-F238E27FC236}">
                <a16:creationId xmlns:a16="http://schemas.microsoft.com/office/drawing/2014/main" id="{BAD7A267-2641-4DA0-904B-ECE28A14AF41}"/>
              </a:ext>
            </a:extLst>
          </p:cNvPr>
          <p:cNvSpPr>
            <a:spLocks noGrp="1"/>
          </p:cNvSpPr>
          <p:nvPr>
            <p:ph idx="1"/>
          </p:nvPr>
        </p:nvSpPr>
        <p:spPr/>
        <p:txBody>
          <a:bodyPr>
            <a:normAutofit/>
          </a:bodyPr>
          <a:lstStyle/>
          <a:p>
            <a:pPr algn="just">
              <a:spcBef>
                <a:spcPts val="1200"/>
              </a:spcBef>
            </a:pPr>
            <a:r>
              <a:rPr lang="en-US" altLang="zh-TW" dirty="0">
                <a:solidFill>
                  <a:srgbClr val="0000FF"/>
                </a:solidFill>
              </a:rPr>
              <a:t>Web3.js </a:t>
            </a:r>
            <a:r>
              <a:rPr lang="en-US" altLang="zh-TW" dirty="0"/>
              <a:t>or </a:t>
            </a:r>
            <a:r>
              <a:rPr lang="en-US" altLang="zh-TW" dirty="0">
                <a:solidFill>
                  <a:srgbClr val="FF0000"/>
                </a:solidFill>
              </a:rPr>
              <a:t>Web3.py</a:t>
            </a:r>
            <a:r>
              <a:rPr lang="en-US" altLang="zh-TW" dirty="0"/>
              <a:t>? What is the more mature API to interact with Ethereum?</a:t>
            </a:r>
          </a:p>
          <a:p>
            <a:pPr lvl="1" algn="just">
              <a:spcBef>
                <a:spcPts val="1200"/>
              </a:spcBef>
            </a:pPr>
            <a:r>
              <a:rPr lang="en-US" altLang="zh-TW" dirty="0">
                <a:hlinkClick r:id="rId2"/>
              </a:rPr>
              <a:t>https://ethereum.stackexchange.com/questions/45867/web3-js-or-web3-py-what-is-the-more-mature-api-to-interact-with-ethereum</a:t>
            </a:r>
            <a:endParaRPr lang="en-US" altLang="zh-TW" dirty="0"/>
          </a:p>
          <a:p>
            <a:pPr lvl="1" algn="just">
              <a:spcBef>
                <a:spcPts val="1200"/>
              </a:spcBef>
            </a:pPr>
            <a:r>
              <a:rPr lang="en-US" altLang="zh-TW" dirty="0">
                <a:solidFill>
                  <a:srgbClr val="0000FF"/>
                </a:solidFill>
              </a:rPr>
              <a:t>JavaScript</a:t>
            </a:r>
            <a:r>
              <a:rPr lang="en-US" altLang="zh-TW" dirty="0"/>
              <a:t> is the dominant client-side scripting language of the Web.</a:t>
            </a:r>
          </a:p>
          <a:p>
            <a:pPr lvl="1" algn="just">
              <a:spcBef>
                <a:spcPts val="1200"/>
              </a:spcBef>
            </a:pPr>
            <a:r>
              <a:rPr lang="en-US" altLang="zh-TW" dirty="0"/>
              <a:t>Web3.py seems to have a great future in the Ethereum ecosystem and </a:t>
            </a:r>
            <a:r>
              <a:rPr lang="en-US" altLang="zh-TW" dirty="0">
                <a:solidFill>
                  <a:srgbClr val="FF0000"/>
                </a:solidFill>
              </a:rPr>
              <a:t>Python</a:t>
            </a:r>
            <a:r>
              <a:rPr lang="en-US" altLang="zh-TW" dirty="0"/>
              <a:t> is more readable than JavaScript.</a:t>
            </a:r>
          </a:p>
          <a:p>
            <a:pPr lvl="1" algn="just">
              <a:spcBef>
                <a:spcPts val="1200"/>
              </a:spcBef>
            </a:pPr>
            <a:r>
              <a:rPr lang="en-US" altLang="zh-TW" dirty="0">
                <a:solidFill>
                  <a:srgbClr val="FF0000"/>
                </a:solidFill>
              </a:rPr>
              <a:t>Brownie</a:t>
            </a:r>
            <a:r>
              <a:rPr lang="en-US" altLang="zh-TW" dirty="0"/>
              <a:t> is a Python-based development and testing framework for smart contracts targeting the Ethereum Virtual Machine.</a:t>
            </a:r>
            <a:endParaRPr lang="zh-TW" altLang="en-US" dirty="0"/>
          </a:p>
          <a:p>
            <a:pPr lvl="1" algn="just">
              <a:spcBef>
                <a:spcPts val="1200"/>
              </a:spcBef>
            </a:pPr>
            <a:r>
              <a:rPr lang="en-US" altLang="zh-TW" dirty="0"/>
              <a:t>Remix &amp; Web3.py Tutorial: </a:t>
            </a:r>
            <a:r>
              <a:rPr lang="en-US" altLang="zh-TW" sz="2200" dirty="0">
                <a:hlinkClick r:id="rId3"/>
              </a:rPr>
              <a:t>https://www.youtube.com/watch?v=M576WGiDBdQ</a:t>
            </a:r>
            <a:endParaRPr lang="en-US" altLang="zh-TW" sz="2200" dirty="0"/>
          </a:p>
        </p:txBody>
      </p:sp>
      <p:sp>
        <p:nvSpPr>
          <p:cNvPr id="4" name="投影片編號版面配置區 3">
            <a:extLst>
              <a:ext uri="{FF2B5EF4-FFF2-40B4-BE49-F238E27FC236}">
                <a16:creationId xmlns:a16="http://schemas.microsoft.com/office/drawing/2014/main" id="{75F09324-4B96-4418-B2F6-1D48E7603532}"/>
              </a:ext>
            </a:extLst>
          </p:cNvPr>
          <p:cNvSpPr>
            <a:spLocks noGrp="1"/>
          </p:cNvSpPr>
          <p:nvPr>
            <p:ph type="sldNum" sz="quarter" idx="12"/>
          </p:nvPr>
        </p:nvSpPr>
        <p:spPr/>
        <p:txBody>
          <a:bodyPr/>
          <a:lstStyle/>
          <a:p>
            <a:fld id="{8C04AE96-B1B9-4ED2-B3ED-30B2680CEC7B}" type="slidenum">
              <a:rPr lang="zh-TW" altLang="en-US" smtClean="0"/>
              <a:pPr/>
              <a:t>14</a:t>
            </a:fld>
            <a:endParaRPr lang="zh-TW" altLang="en-US"/>
          </a:p>
        </p:txBody>
      </p:sp>
    </p:spTree>
    <p:extLst>
      <p:ext uri="{BB962C8B-B14F-4D97-AF65-F5344CB8AC3E}">
        <p14:creationId xmlns:p14="http://schemas.microsoft.com/office/powerpoint/2010/main" val="3951618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D4E3F9-8674-4E8B-900A-BCDFDCB49AC5}"/>
              </a:ext>
            </a:extLst>
          </p:cNvPr>
          <p:cNvSpPr>
            <a:spLocks noGrp="1"/>
          </p:cNvSpPr>
          <p:nvPr>
            <p:ph type="title"/>
          </p:nvPr>
        </p:nvSpPr>
        <p:spPr/>
        <p:txBody>
          <a:bodyPr/>
          <a:lstStyle/>
          <a:p>
            <a:r>
              <a:rPr lang="en-US" altLang="zh-TW" dirty="0"/>
              <a:t>Smart Contract Deployment Options (1/2)</a:t>
            </a:r>
            <a:endParaRPr lang="zh-TW" altLang="en-US" dirty="0"/>
          </a:p>
        </p:txBody>
      </p:sp>
      <p:sp>
        <p:nvSpPr>
          <p:cNvPr id="4" name="投影片編號版面配置區 3">
            <a:extLst>
              <a:ext uri="{FF2B5EF4-FFF2-40B4-BE49-F238E27FC236}">
                <a16:creationId xmlns:a16="http://schemas.microsoft.com/office/drawing/2014/main" id="{C81A9D1E-4DC4-4816-886B-5282C67D83EC}"/>
              </a:ext>
            </a:extLst>
          </p:cNvPr>
          <p:cNvSpPr>
            <a:spLocks noGrp="1"/>
          </p:cNvSpPr>
          <p:nvPr>
            <p:ph type="sldNum" sz="quarter" idx="12"/>
          </p:nvPr>
        </p:nvSpPr>
        <p:spPr/>
        <p:txBody>
          <a:bodyPr/>
          <a:lstStyle/>
          <a:p>
            <a:fld id="{8C04AE96-B1B9-4ED2-B3ED-30B2680CEC7B}" type="slidenum">
              <a:rPr lang="zh-TW" altLang="en-US" smtClean="0"/>
              <a:pPr/>
              <a:t>15</a:t>
            </a:fld>
            <a:endParaRPr lang="zh-TW" altLang="en-US"/>
          </a:p>
        </p:txBody>
      </p:sp>
      <p:pic>
        <p:nvPicPr>
          <p:cNvPr id="5" name="內容版面配置區 4" descr="https://miro.medium.com/max/1400/1*vQBYc0XJgZMjBt5sAJmfnw.jpeg">
            <a:extLst>
              <a:ext uri="{FF2B5EF4-FFF2-40B4-BE49-F238E27FC236}">
                <a16:creationId xmlns:a16="http://schemas.microsoft.com/office/drawing/2014/main" id="{58553C7C-CA35-4DBC-A055-FE6EB4A71F73}"/>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4153" t="17083" r="2979" b="5511"/>
          <a:stretch/>
        </p:blipFill>
        <p:spPr bwMode="auto">
          <a:xfrm>
            <a:off x="1893477" y="1452348"/>
            <a:ext cx="8405045" cy="4832982"/>
          </a:xfrm>
          <a:prstGeom prst="rect">
            <a:avLst/>
          </a:prstGeom>
          <a:noFill/>
          <a:ln>
            <a:noFill/>
          </a:ln>
        </p:spPr>
      </p:pic>
    </p:spTree>
    <p:extLst>
      <p:ext uri="{BB962C8B-B14F-4D97-AF65-F5344CB8AC3E}">
        <p14:creationId xmlns:p14="http://schemas.microsoft.com/office/powerpoint/2010/main" val="2218818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D48A6A-788E-40BF-85D7-08D01FAA3EB9}"/>
              </a:ext>
            </a:extLst>
          </p:cNvPr>
          <p:cNvSpPr>
            <a:spLocks noGrp="1"/>
          </p:cNvSpPr>
          <p:nvPr>
            <p:ph type="title"/>
          </p:nvPr>
        </p:nvSpPr>
        <p:spPr/>
        <p:txBody>
          <a:bodyPr/>
          <a:lstStyle/>
          <a:p>
            <a:r>
              <a:rPr lang="en-US" altLang="zh-TW" dirty="0"/>
              <a:t>Smart Contract Deployment Options (2/2)</a:t>
            </a:r>
            <a:endParaRPr lang="zh-TW" altLang="en-US" dirty="0"/>
          </a:p>
        </p:txBody>
      </p:sp>
      <p:sp>
        <p:nvSpPr>
          <p:cNvPr id="4" name="投影片編號版面配置區 3">
            <a:extLst>
              <a:ext uri="{FF2B5EF4-FFF2-40B4-BE49-F238E27FC236}">
                <a16:creationId xmlns:a16="http://schemas.microsoft.com/office/drawing/2014/main" id="{2DDF010C-A880-464F-9EC9-06F6F2D23230}"/>
              </a:ext>
            </a:extLst>
          </p:cNvPr>
          <p:cNvSpPr>
            <a:spLocks noGrp="1"/>
          </p:cNvSpPr>
          <p:nvPr>
            <p:ph type="sldNum" sz="quarter" idx="12"/>
          </p:nvPr>
        </p:nvSpPr>
        <p:spPr/>
        <p:txBody>
          <a:bodyPr/>
          <a:lstStyle/>
          <a:p>
            <a:fld id="{8C04AE96-B1B9-4ED2-B3ED-30B2680CEC7B}" type="slidenum">
              <a:rPr lang="zh-TW" altLang="en-US" smtClean="0"/>
              <a:pPr/>
              <a:t>16</a:t>
            </a:fld>
            <a:endParaRPr lang="zh-TW" altLang="en-US"/>
          </a:p>
        </p:txBody>
      </p:sp>
      <p:pic>
        <p:nvPicPr>
          <p:cNvPr id="8" name="圖片 7">
            <a:extLst>
              <a:ext uri="{FF2B5EF4-FFF2-40B4-BE49-F238E27FC236}">
                <a16:creationId xmlns:a16="http://schemas.microsoft.com/office/drawing/2014/main" id="{1CEEEB62-C51A-4340-B418-9EC3D2383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28" y="1445635"/>
            <a:ext cx="6096000" cy="4650154"/>
          </a:xfrm>
          <a:prstGeom prst="rect">
            <a:avLst/>
          </a:prstGeom>
        </p:spPr>
      </p:pic>
      <p:sp>
        <p:nvSpPr>
          <p:cNvPr id="13" name="矩形 12">
            <a:extLst>
              <a:ext uri="{FF2B5EF4-FFF2-40B4-BE49-F238E27FC236}">
                <a16:creationId xmlns:a16="http://schemas.microsoft.com/office/drawing/2014/main" id="{51C78109-91B2-4C0D-B41B-114A343EF586}"/>
              </a:ext>
            </a:extLst>
          </p:cNvPr>
          <p:cNvSpPr/>
          <p:nvPr/>
        </p:nvSpPr>
        <p:spPr>
          <a:xfrm>
            <a:off x="4453289" y="3655209"/>
            <a:ext cx="6548387" cy="2308324"/>
          </a:xfrm>
          <a:prstGeom prst="rect">
            <a:avLst/>
          </a:prstGeom>
        </p:spPr>
        <p:txBody>
          <a:bodyPr wrap="square">
            <a:spAutoFit/>
          </a:bodyPr>
          <a:lstStyle/>
          <a:p>
            <a:pPr algn="just"/>
            <a:r>
              <a:rPr lang="en-US" altLang="zh-TW" sz="2400" dirty="0">
                <a:solidFill>
                  <a:srgbClr val="0000FF"/>
                </a:solidFill>
              </a:rPr>
              <a:t>Infura</a:t>
            </a:r>
            <a:r>
              <a:rPr lang="en-US" altLang="zh-TW" sz="2400" dirty="0"/>
              <a:t> is a collection of </a:t>
            </a:r>
            <a:r>
              <a:rPr lang="en-US" altLang="zh-TW" sz="2400" dirty="0">
                <a:solidFill>
                  <a:srgbClr val="0000FF"/>
                </a:solidFill>
              </a:rPr>
              <a:t>full nodes on the Ethereum network </a:t>
            </a:r>
            <a:r>
              <a:rPr lang="en-US" altLang="zh-TW" sz="2400" dirty="0"/>
              <a:t>that enable developers to connect to these nodes through its interface. It is a method for connecting to the Ethereum network without having to run a full node, and the service is provided by the company </a:t>
            </a:r>
            <a:r>
              <a:rPr lang="en-US" altLang="zh-TW" sz="2400" dirty="0">
                <a:hlinkClick r:id="rId3"/>
              </a:rPr>
              <a:t>Consensys</a:t>
            </a:r>
            <a:r>
              <a:rPr lang="en-US" altLang="zh-TW" sz="2400" dirty="0"/>
              <a:t>.</a:t>
            </a:r>
            <a:endParaRPr lang="zh-TW" altLang="en-US" sz="2400" dirty="0"/>
          </a:p>
        </p:txBody>
      </p:sp>
    </p:spTree>
    <p:extLst>
      <p:ext uri="{BB962C8B-B14F-4D97-AF65-F5344CB8AC3E}">
        <p14:creationId xmlns:p14="http://schemas.microsoft.com/office/powerpoint/2010/main" val="1450644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C43EB5-5CDD-43D3-9AFA-742BE38A7AF6}"/>
              </a:ext>
            </a:extLst>
          </p:cNvPr>
          <p:cNvSpPr>
            <a:spLocks noGrp="1"/>
          </p:cNvSpPr>
          <p:nvPr>
            <p:ph type="title"/>
          </p:nvPr>
        </p:nvSpPr>
        <p:spPr>
          <a:xfrm>
            <a:off x="838200" y="365125"/>
            <a:ext cx="10515600" cy="1016203"/>
          </a:xfrm>
        </p:spPr>
        <p:txBody>
          <a:bodyPr>
            <a:normAutofit/>
          </a:bodyPr>
          <a:lstStyle/>
          <a:p>
            <a:r>
              <a:rPr lang="en-US" altLang="zh-TW" dirty="0">
                <a:solidFill>
                  <a:srgbClr val="FF0000"/>
                </a:solidFill>
              </a:rPr>
              <a:t>Smart Contract Security</a:t>
            </a:r>
            <a:endParaRPr lang="zh-TW" altLang="en-US" dirty="0">
              <a:solidFill>
                <a:srgbClr val="FF0000"/>
              </a:solidFill>
            </a:endParaRPr>
          </a:p>
        </p:txBody>
      </p:sp>
      <p:sp>
        <p:nvSpPr>
          <p:cNvPr id="3" name="內容版面配置區 2">
            <a:extLst>
              <a:ext uri="{FF2B5EF4-FFF2-40B4-BE49-F238E27FC236}">
                <a16:creationId xmlns:a16="http://schemas.microsoft.com/office/drawing/2014/main" id="{19D7B117-35EA-4627-9BF0-4548149AF6B5}"/>
              </a:ext>
            </a:extLst>
          </p:cNvPr>
          <p:cNvSpPr>
            <a:spLocks noGrp="1"/>
          </p:cNvSpPr>
          <p:nvPr>
            <p:ph idx="1"/>
          </p:nvPr>
        </p:nvSpPr>
        <p:spPr>
          <a:xfrm>
            <a:off x="838200" y="1381328"/>
            <a:ext cx="10515600" cy="4975022"/>
          </a:xfrm>
        </p:spPr>
        <p:txBody>
          <a:bodyPr/>
          <a:lstStyle/>
          <a:p>
            <a:r>
              <a:rPr lang="en-US" altLang="zh-TW" dirty="0"/>
              <a:t>Security Best Practices</a:t>
            </a:r>
          </a:p>
          <a:p>
            <a:pPr lvl="1">
              <a:spcBef>
                <a:spcPts val="600"/>
              </a:spcBef>
            </a:pPr>
            <a:r>
              <a:rPr lang="en-US" altLang="zh-TW" dirty="0"/>
              <a:t>Minimalism/simplicity, Code reuse, Code quality</a:t>
            </a:r>
          </a:p>
          <a:p>
            <a:pPr lvl="1">
              <a:spcBef>
                <a:spcPts val="600"/>
              </a:spcBef>
            </a:pPr>
            <a:r>
              <a:rPr lang="en-US" altLang="zh-TW" dirty="0"/>
              <a:t>Readability/auditability, Test coverage</a:t>
            </a:r>
          </a:p>
          <a:p>
            <a:pPr>
              <a:spcBef>
                <a:spcPts val="1200"/>
              </a:spcBef>
            </a:pPr>
            <a:r>
              <a:rPr lang="en-US" altLang="zh-TW" dirty="0">
                <a:solidFill>
                  <a:srgbClr val="0070C0"/>
                </a:solidFill>
              </a:rPr>
              <a:t>Security Risks </a:t>
            </a:r>
            <a:r>
              <a:rPr lang="en-US" altLang="zh-TW" dirty="0"/>
              <a:t>and Antipatterns</a:t>
            </a:r>
          </a:p>
          <a:p>
            <a:pPr lvl="1">
              <a:spcBef>
                <a:spcPts val="600"/>
              </a:spcBef>
            </a:pPr>
            <a:r>
              <a:rPr lang="en-US" altLang="zh-TW" dirty="0"/>
              <a:t>Reentrancy, Arithmetic Over/Underflows, Unexpected Ether</a:t>
            </a:r>
          </a:p>
          <a:p>
            <a:pPr lvl="1">
              <a:spcBef>
                <a:spcPts val="600"/>
              </a:spcBef>
            </a:pPr>
            <a:r>
              <a:rPr lang="en-US" altLang="zh-TW" dirty="0"/>
              <a:t>DELEGATECALL, Default Visibilities, Entropy Illusion</a:t>
            </a:r>
          </a:p>
          <a:p>
            <a:pPr lvl="1">
              <a:spcBef>
                <a:spcPts val="600"/>
              </a:spcBef>
            </a:pPr>
            <a:r>
              <a:rPr lang="en-US" altLang="zh-TW" dirty="0"/>
              <a:t>External Contract Referencing, Short Address/Parameter Attack</a:t>
            </a:r>
          </a:p>
          <a:p>
            <a:pPr lvl="1">
              <a:spcBef>
                <a:spcPts val="600"/>
              </a:spcBef>
            </a:pPr>
            <a:r>
              <a:rPr lang="en-US" altLang="zh-TW" dirty="0"/>
              <a:t>Unchecked CALL Return Values, Race Conditions/Front Running</a:t>
            </a:r>
          </a:p>
          <a:p>
            <a:pPr lvl="1">
              <a:spcBef>
                <a:spcPts val="600"/>
              </a:spcBef>
            </a:pPr>
            <a:r>
              <a:rPr lang="en-US" altLang="zh-TW" dirty="0"/>
              <a:t>Denial of Service (DoS), Block Timestamp Manipulation</a:t>
            </a:r>
          </a:p>
          <a:p>
            <a:pPr lvl="1">
              <a:spcBef>
                <a:spcPts val="600"/>
              </a:spcBef>
            </a:pPr>
            <a:r>
              <a:rPr lang="en-US" altLang="zh-TW" dirty="0"/>
              <a:t>Constructors with Care, Uninitialized Storage Pointers</a:t>
            </a:r>
          </a:p>
          <a:p>
            <a:pPr lvl="1">
              <a:spcBef>
                <a:spcPts val="600"/>
              </a:spcBef>
            </a:pPr>
            <a:r>
              <a:rPr lang="en-US" altLang="zh-TW" dirty="0"/>
              <a:t>Floating Point and Precision, </a:t>
            </a:r>
            <a:r>
              <a:rPr lang="en-US" altLang="zh-TW" dirty="0" err="1"/>
              <a:t>Tx.Origin</a:t>
            </a:r>
            <a:r>
              <a:rPr lang="en-US" altLang="zh-TW" dirty="0"/>
              <a:t> Authentication, Contract Libraries</a:t>
            </a:r>
          </a:p>
          <a:p>
            <a:pPr lvl="1"/>
            <a:endParaRPr lang="en-US" altLang="zh-TW" dirty="0"/>
          </a:p>
          <a:p>
            <a:pPr lvl="1"/>
            <a:endParaRPr lang="zh-TW" altLang="en-US" dirty="0"/>
          </a:p>
        </p:txBody>
      </p:sp>
      <p:sp>
        <p:nvSpPr>
          <p:cNvPr id="4" name="投影片編號版面配置區 3">
            <a:extLst>
              <a:ext uri="{FF2B5EF4-FFF2-40B4-BE49-F238E27FC236}">
                <a16:creationId xmlns:a16="http://schemas.microsoft.com/office/drawing/2014/main" id="{A8F4D2BA-BF2D-4E11-A4D3-8EBDF5892E80}"/>
              </a:ext>
            </a:extLst>
          </p:cNvPr>
          <p:cNvSpPr>
            <a:spLocks noGrp="1"/>
          </p:cNvSpPr>
          <p:nvPr>
            <p:ph type="sldNum" sz="quarter" idx="12"/>
          </p:nvPr>
        </p:nvSpPr>
        <p:spPr/>
        <p:txBody>
          <a:bodyPr/>
          <a:lstStyle/>
          <a:p>
            <a:fld id="{8C04AE96-B1B9-4ED2-B3ED-30B2680CEC7B}" type="slidenum">
              <a:rPr lang="zh-TW" altLang="en-US" smtClean="0"/>
              <a:pPr/>
              <a:t>17</a:t>
            </a:fld>
            <a:endParaRPr lang="zh-TW" altLang="en-US"/>
          </a:p>
        </p:txBody>
      </p:sp>
      <p:pic>
        <p:nvPicPr>
          <p:cNvPr id="7" name="圖片 6">
            <a:extLst>
              <a:ext uri="{FF2B5EF4-FFF2-40B4-BE49-F238E27FC236}">
                <a16:creationId xmlns:a16="http://schemas.microsoft.com/office/drawing/2014/main" id="{65C2E0E2-2070-47C4-B715-6CD834269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3603" y="719222"/>
            <a:ext cx="3643367" cy="2052952"/>
          </a:xfrm>
          <a:prstGeom prst="rect">
            <a:avLst/>
          </a:prstGeom>
        </p:spPr>
      </p:pic>
    </p:spTree>
    <p:extLst>
      <p:ext uri="{BB962C8B-B14F-4D97-AF65-F5344CB8AC3E}">
        <p14:creationId xmlns:p14="http://schemas.microsoft.com/office/powerpoint/2010/main" val="4090705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874D6B-DEE9-4301-95FD-437ECE9F9934}"/>
              </a:ext>
            </a:extLst>
          </p:cNvPr>
          <p:cNvSpPr>
            <a:spLocks noGrp="1"/>
          </p:cNvSpPr>
          <p:nvPr>
            <p:ph type="title"/>
          </p:nvPr>
        </p:nvSpPr>
        <p:spPr>
          <a:xfrm>
            <a:off x="838200" y="316999"/>
            <a:ext cx="10515600" cy="809157"/>
          </a:xfrm>
        </p:spPr>
        <p:txBody>
          <a:bodyPr/>
          <a:lstStyle/>
          <a:p>
            <a:r>
              <a:rPr lang="en-US" altLang="zh-TW" dirty="0"/>
              <a:t>Security Risk: </a:t>
            </a:r>
            <a:r>
              <a:rPr lang="en-US" altLang="zh-TW" dirty="0">
                <a:solidFill>
                  <a:srgbClr val="0070C0"/>
                </a:solidFill>
              </a:rPr>
              <a:t>Reentrancy</a:t>
            </a:r>
            <a:endParaRPr lang="zh-TW" altLang="en-US" dirty="0">
              <a:solidFill>
                <a:srgbClr val="0070C0"/>
              </a:solidFill>
            </a:endParaRPr>
          </a:p>
        </p:txBody>
      </p:sp>
      <p:sp>
        <p:nvSpPr>
          <p:cNvPr id="3" name="內容版面配置區 2">
            <a:extLst>
              <a:ext uri="{FF2B5EF4-FFF2-40B4-BE49-F238E27FC236}">
                <a16:creationId xmlns:a16="http://schemas.microsoft.com/office/drawing/2014/main" id="{EBE7BD1A-B9CA-45EF-96FC-68CD8203E3E8}"/>
              </a:ext>
            </a:extLst>
          </p:cNvPr>
          <p:cNvSpPr>
            <a:spLocks noGrp="1"/>
          </p:cNvSpPr>
          <p:nvPr>
            <p:ph idx="1"/>
          </p:nvPr>
        </p:nvSpPr>
        <p:spPr>
          <a:xfrm>
            <a:off x="838200" y="1126156"/>
            <a:ext cx="10515600" cy="5322770"/>
          </a:xfrm>
        </p:spPr>
        <p:txBody>
          <a:bodyPr>
            <a:normAutofit lnSpcReduction="10000"/>
          </a:bodyPr>
          <a:lstStyle/>
          <a:p>
            <a:pPr algn="just">
              <a:lnSpc>
                <a:spcPct val="100000"/>
              </a:lnSpc>
              <a:spcBef>
                <a:spcPts val="600"/>
              </a:spcBef>
            </a:pPr>
            <a:r>
              <a:rPr lang="en-US" altLang="zh-TW" dirty="0"/>
              <a:t>One of the features of Ethereum smart contracts is their ability to call and utilize code from other external contracts.</a:t>
            </a:r>
          </a:p>
          <a:p>
            <a:pPr lvl="1" algn="just">
              <a:lnSpc>
                <a:spcPct val="95000"/>
              </a:lnSpc>
              <a:spcBef>
                <a:spcPts val="600"/>
              </a:spcBef>
            </a:pPr>
            <a:r>
              <a:rPr lang="en-US" altLang="zh-TW" dirty="0"/>
              <a:t>These external calls can be hijacked by attackers, who can force the contracts to execute further code (through a fallback function), including calls back into themselves. Attacks of this kind were used in </a:t>
            </a:r>
            <a:r>
              <a:rPr lang="en-US" altLang="zh-TW" dirty="0">
                <a:solidFill>
                  <a:srgbClr val="FF0000"/>
                </a:solidFill>
              </a:rPr>
              <a:t>the infamous DAO hack</a:t>
            </a:r>
            <a:r>
              <a:rPr lang="en-US" altLang="zh-TW" dirty="0"/>
              <a:t>.</a:t>
            </a:r>
          </a:p>
          <a:p>
            <a:pPr lvl="1" algn="just">
              <a:lnSpc>
                <a:spcPct val="95000"/>
              </a:lnSpc>
              <a:spcBef>
                <a:spcPts val="600"/>
              </a:spcBef>
            </a:pPr>
            <a:r>
              <a:rPr lang="en-US" altLang="zh-TW" dirty="0"/>
              <a:t>The term “reentrancy” comes from the fact that </a:t>
            </a:r>
            <a:r>
              <a:rPr lang="en-US" altLang="zh-TW" dirty="0">
                <a:solidFill>
                  <a:srgbClr val="0000FF"/>
                </a:solidFill>
              </a:rPr>
              <a:t>the external malicious contract calls a function on the vulnerable contract and the path of code execution “reenters” it</a:t>
            </a:r>
            <a:r>
              <a:rPr lang="en-US" altLang="zh-TW" dirty="0"/>
              <a:t>. Example code of Reentrancy Attack: P.333 ~ P.336</a:t>
            </a:r>
          </a:p>
          <a:p>
            <a:pPr algn="just">
              <a:lnSpc>
                <a:spcPct val="100000"/>
              </a:lnSpc>
              <a:spcBef>
                <a:spcPts val="1200"/>
              </a:spcBef>
            </a:pPr>
            <a:r>
              <a:rPr lang="en-US" altLang="zh-TW" dirty="0"/>
              <a:t>Preventative Techniques</a:t>
            </a:r>
          </a:p>
          <a:p>
            <a:pPr lvl="1" algn="just">
              <a:lnSpc>
                <a:spcPct val="95000"/>
              </a:lnSpc>
              <a:spcBef>
                <a:spcPts val="600"/>
              </a:spcBef>
            </a:pPr>
            <a:r>
              <a:rPr lang="en-US" altLang="zh-TW" dirty="0"/>
              <a:t>Use the built-in </a:t>
            </a:r>
            <a:r>
              <a:rPr lang="en-US" altLang="zh-TW" i="1" dirty="0"/>
              <a:t>transfer</a:t>
            </a:r>
            <a:r>
              <a:rPr lang="en-US" altLang="zh-TW" dirty="0"/>
              <a:t> function when sending ether to external contracts.</a:t>
            </a:r>
          </a:p>
          <a:p>
            <a:pPr lvl="1" algn="just">
              <a:lnSpc>
                <a:spcPct val="95000"/>
              </a:lnSpc>
              <a:spcBef>
                <a:spcPts val="600"/>
              </a:spcBef>
            </a:pPr>
            <a:r>
              <a:rPr lang="en-US" altLang="zh-TW" dirty="0"/>
              <a:t>Ensure that all logic that changes state variables happens before ether is sent out of the contract.</a:t>
            </a:r>
          </a:p>
          <a:p>
            <a:pPr lvl="1" algn="just">
              <a:lnSpc>
                <a:spcPct val="95000"/>
              </a:lnSpc>
              <a:spcBef>
                <a:spcPts val="600"/>
              </a:spcBef>
            </a:pPr>
            <a:r>
              <a:rPr lang="en-US" altLang="zh-TW" dirty="0"/>
              <a:t>Add a state variable that locks the contract during code execution, preventing reentrant calls.</a:t>
            </a:r>
          </a:p>
          <a:p>
            <a:endParaRPr lang="zh-TW" altLang="en-US" dirty="0"/>
          </a:p>
        </p:txBody>
      </p:sp>
      <p:sp>
        <p:nvSpPr>
          <p:cNvPr id="4" name="投影片編號版面配置區 3">
            <a:extLst>
              <a:ext uri="{FF2B5EF4-FFF2-40B4-BE49-F238E27FC236}">
                <a16:creationId xmlns:a16="http://schemas.microsoft.com/office/drawing/2014/main" id="{D5C2B973-3E4E-45BB-90D8-8D77287EFBA9}"/>
              </a:ext>
            </a:extLst>
          </p:cNvPr>
          <p:cNvSpPr>
            <a:spLocks noGrp="1"/>
          </p:cNvSpPr>
          <p:nvPr>
            <p:ph type="sldNum" sz="quarter" idx="12"/>
          </p:nvPr>
        </p:nvSpPr>
        <p:spPr/>
        <p:txBody>
          <a:bodyPr/>
          <a:lstStyle/>
          <a:p>
            <a:fld id="{8C04AE96-B1B9-4ED2-B3ED-30B2680CEC7B}" type="slidenum">
              <a:rPr lang="zh-TW" altLang="en-US" smtClean="0"/>
              <a:pPr/>
              <a:t>18</a:t>
            </a:fld>
            <a:endParaRPr lang="zh-TW" altLang="en-US"/>
          </a:p>
        </p:txBody>
      </p:sp>
    </p:spTree>
    <p:extLst>
      <p:ext uri="{BB962C8B-B14F-4D97-AF65-F5344CB8AC3E}">
        <p14:creationId xmlns:p14="http://schemas.microsoft.com/office/powerpoint/2010/main" val="2669147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80308D-D5D7-47CC-B11C-5E219E4E3868}"/>
              </a:ext>
            </a:extLst>
          </p:cNvPr>
          <p:cNvSpPr>
            <a:spLocks noGrp="1"/>
          </p:cNvSpPr>
          <p:nvPr>
            <p:ph type="title"/>
          </p:nvPr>
        </p:nvSpPr>
        <p:spPr/>
        <p:txBody>
          <a:bodyPr>
            <a:normAutofit/>
          </a:bodyPr>
          <a:lstStyle/>
          <a:p>
            <a:r>
              <a:rPr lang="en-US" altLang="zh-TW" dirty="0"/>
              <a:t>E.g. Vulnerable Contract of Reentrancy (1/4)</a:t>
            </a:r>
            <a:endParaRPr lang="zh-TW" altLang="en-US" dirty="0"/>
          </a:p>
        </p:txBody>
      </p:sp>
      <p:pic>
        <p:nvPicPr>
          <p:cNvPr id="6" name="內容版面配置區 5">
            <a:extLst>
              <a:ext uri="{FF2B5EF4-FFF2-40B4-BE49-F238E27FC236}">
                <a16:creationId xmlns:a16="http://schemas.microsoft.com/office/drawing/2014/main" id="{6AFA7CF7-3020-4A29-8B11-607374CDAAF3}"/>
              </a:ext>
            </a:extLst>
          </p:cNvPr>
          <p:cNvPicPr>
            <a:picLocks noGrp="1" noChangeAspect="1"/>
          </p:cNvPicPr>
          <p:nvPr>
            <p:ph idx="1"/>
          </p:nvPr>
        </p:nvPicPr>
        <p:blipFill>
          <a:blip r:embed="rId2"/>
          <a:stretch>
            <a:fillRect/>
          </a:stretch>
        </p:blipFill>
        <p:spPr>
          <a:xfrm>
            <a:off x="838200" y="1489075"/>
            <a:ext cx="6969822" cy="4687888"/>
          </a:xfrm>
          <a:prstGeom prst="rect">
            <a:avLst/>
          </a:prstGeom>
        </p:spPr>
      </p:pic>
      <p:sp>
        <p:nvSpPr>
          <p:cNvPr id="4" name="投影片編號版面配置區 3">
            <a:extLst>
              <a:ext uri="{FF2B5EF4-FFF2-40B4-BE49-F238E27FC236}">
                <a16:creationId xmlns:a16="http://schemas.microsoft.com/office/drawing/2014/main" id="{355D0390-1378-455C-A3B5-3AFE9C017594}"/>
              </a:ext>
            </a:extLst>
          </p:cNvPr>
          <p:cNvSpPr>
            <a:spLocks noGrp="1"/>
          </p:cNvSpPr>
          <p:nvPr>
            <p:ph type="sldNum" sz="quarter" idx="12"/>
          </p:nvPr>
        </p:nvSpPr>
        <p:spPr/>
        <p:txBody>
          <a:bodyPr/>
          <a:lstStyle/>
          <a:p>
            <a:fld id="{8C04AE96-B1B9-4ED2-B3ED-30B2680CEC7B}" type="slidenum">
              <a:rPr lang="zh-TW" altLang="en-US" smtClean="0"/>
              <a:pPr/>
              <a:t>19</a:t>
            </a:fld>
            <a:endParaRPr lang="zh-TW" altLang="en-US"/>
          </a:p>
        </p:txBody>
      </p:sp>
      <p:sp>
        <p:nvSpPr>
          <p:cNvPr id="5" name="矩形 4">
            <a:extLst>
              <a:ext uri="{FF2B5EF4-FFF2-40B4-BE49-F238E27FC236}">
                <a16:creationId xmlns:a16="http://schemas.microsoft.com/office/drawing/2014/main" id="{62FB3327-A5EC-4B7E-8576-59C4F47866B2}"/>
              </a:ext>
            </a:extLst>
          </p:cNvPr>
          <p:cNvSpPr/>
          <p:nvPr/>
        </p:nvSpPr>
        <p:spPr>
          <a:xfrm>
            <a:off x="4304050" y="1508325"/>
            <a:ext cx="7106652" cy="369332"/>
          </a:xfrm>
          <a:prstGeom prst="rect">
            <a:avLst/>
          </a:prstGeom>
        </p:spPr>
        <p:txBody>
          <a:bodyPr wrap="square">
            <a:spAutoFit/>
          </a:bodyPr>
          <a:lstStyle/>
          <a:p>
            <a:r>
              <a:rPr lang="en-US" altLang="zh-TW" dirty="0">
                <a:solidFill>
                  <a:srgbClr val="0070C0"/>
                </a:solidFill>
                <a:latin typeface="Times New Roman" panose="02020603050405020304" pitchFamily="18" charset="0"/>
                <a:cs typeface="Times New Roman" panose="02020603050405020304" pitchFamily="18" charset="0"/>
              </a:rPr>
              <a:t>Ethereum vault that allows depositors to withdraw only 1 ether per week</a:t>
            </a:r>
            <a:endParaRPr lang="zh-TW" altLang="en-US" dirty="0">
              <a:solidFill>
                <a:srgbClr val="0070C0"/>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D86FD7BE-BAC7-4DC2-B7E3-C245F25F2918}"/>
              </a:ext>
            </a:extLst>
          </p:cNvPr>
          <p:cNvSpPr/>
          <p:nvPr/>
        </p:nvSpPr>
        <p:spPr>
          <a:xfrm>
            <a:off x="8193716" y="3833019"/>
            <a:ext cx="2908291" cy="1754326"/>
          </a:xfrm>
          <a:prstGeom prst="rect">
            <a:avLst/>
          </a:prstGeom>
        </p:spPr>
        <p:txBody>
          <a:bodyPr wrap="square">
            <a:spAutoFit/>
          </a:bodyPr>
          <a:lstStyle/>
          <a:p>
            <a:pPr algn="just"/>
            <a:r>
              <a:rPr lang="en-US" altLang="zh-TW" dirty="0">
                <a:latin typeface="TimesNewRomanPSMT"/>
              </a:rPr>
              <a:t>This function is intended to succeed only if the requested amount to withdraw is </a:t>
            </a:r>
            <a:r>
              <a:rPr lang="en-US" altLang="zh-TW" dirty="0">
                <a:solidFill>
                  <a:srgbClr val="0000FF"/>
                </a:solidFill>
                <a:latin typeface="TimesNewRomanPSMT"/>
              </a:rPr>
              <a:t>less than 1 ether </a:t>
            </a:r>
            <a:r>
              <a:rPr lang="en-US" altLang="zh-TW" dirty="0">
                <a:latin typeface="TimesNewRomanPSMT"/>
              </a:rPr>
              <a:t>and a withdrawal has </a:t>
            </a:r>
            <a:r>
              <a:rPr lang="en-US" altLang="zh-TW" dirty="0">
                <a:solidFill>
                  <a:srgbClr val="0000FF"/>
                </a:solidFill>
                <a:latin typeface="TimesNewRomanPSMT"/>
              </a:rPr>
              <a:t>not occurred in the last week</a:t>
            </a:r>
            <a:r>
              <a:rPr lang="en-US" altLang="zh-TW" dirty="0">
                <a:latin typeface="TimesNewRomanPSMT"/>
              </a:rPr>
              <a:t>.</a:t>
            </a:r>
            <a:endParaRPr lang="zh-TW" altLang="en-US" dirty="0"/>
          </a:p>
        </p:txBody>
      </p:sp>
      <p:cxnSp>
        <p:nvCxnSpPr>
          <p:cNvPr id="9" name="直線單箭頭接點 8">
            <a:extLst>
              <a:ext uri="{FF2B5EF4-FFF2-40B4-BE49-F238E27FC236}">
                <a16:creationId xmlns:a16="http://schemas.microsoft.com/office/drawing/2014/main" id="{1C8D2939-9987-4CD0-865F-5A90E1C3A7FC}"/>
              </a:ext>
            </a:extLst>
          </p:cNvPr>
          <p:cNvCxnSpPr/>
          <p:nvPr/>
        </p:nvCxnSpPr>
        <p:spPr>
          <a:xfrm>
            <a:off x="6554804" y="4658627"/>
            <a:ext cx="1684421" cy="182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B243D32E-90F7-4753-8AEF-E03CD1BF7564}"/>
              </a:ext>
            </a:extLst>
          </p:cNvPr>
          <p:cNvCxnSpPr/>
          <p:nvPr/>
        </p:nvCxnSpPr>
        <p:spPr>
          <a:xfrm>
            <a:off x="7808022" y="5053263"/>
            <a:ext cx="431203" cy="3272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星形: 四角 11">
            <a:extLst>
              <a:ext uri="{FF2B5EF4-FFF2-40B4-BE49-F238E27FC236}">
                <a16:creationId xmlns:a16="http://schemas.microsoft.com/office/drawing/2014/main" id="{37447F2D-0AFB-4FA3-BA00-66AD4E530D04}"/>
              </a:ext>
            </a:extLst>
          </p:cNvPr>
          <p:cNvSpPr/>
          <p:nvPr/>
        </p:nvSpPr>
        <p:spPr>
          <a:xfrm>
            <a:off x="1819173" y="5149517"/>
            <a:ext cx="173255" cy="173255"/>
          </a:xfrm>
          <a:prstGeom prst="star4">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698C1AE5-77BF-4423-B639-1B735914E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8436" y="1933005"/>
            <a:ext cx="2758850" cy="1407013"/>
          </a:xfrm>
          <a:prstGeom prst="rect">
            <a:avLst/>
          </a:prstGeom>
        </p:spPr>
      </p:pic>
      <p:cxnSp>
        <p:nvCxnSpPr>
          <p:cNvPr id="13" name="直線單箭頭接點 12">
            <a:extLst>
              <a:ext uri="{FF2B5EF4-FFF2-40B4-BE49-F238E27FC236}">
                <a16:creationId xmlns:a16="http://schemas.microsoft.com/office/drawing/2014/main" id="{F22E1D56-3935-447B-930C-B24BC713C027}"/>
              </a:ext>
            </a:extLst>
          </p:cNvPr>
          <p:cNvCxnSpPr/>
          <p:nvPr/>
        </p:nvCxnSpPr>
        <p:spPr>
          <a:xfrm>
            <a:off x="7181412" y="5260086"/>
            <a:ext cx="431203" cy="3272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D3559690-F78C-4D07-9F66-017B8DAF1D55}"/>
              </a:ext>
            </a:extLst>
          </p:cNvPr>
          <p:cNvCxnSpPr/>
          <p:nvPr/>
        </p:nvCxnSpPr>
        <p:spPr>
          <a:xfrm>
            <a:off x="6115250" y="5471840"/>
            <a:ext cx="431203" cy="3272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9E9D5107-CB52-4B4F-96B3-9F4D82F25AFE}"/>
              </a:ext>
            </a:extLst>
          </p:cNvPr>
          <p:cNvSpPr/>
          <p:nvPr/>
        </p:nvSpPr>
        <p:spPr>
          <a:xfrm>
            <a:off x="7181412" y="5505100"/>
            <a:ext cx="2721424" cy="338554"/>
          </a:xfrm>
          <a:prstGeom prst="rect">
            <a:avLst/>
          </a:prstGeom>
        </p:spPr>
        <p:txBody>
          <a:bodyPr wrap="square">
            <a:spAutoFit/>
          </a:bodyPr>
          <a:lstStyle/>
          <a:p>
            <a:r>
              <a:rPr lang="en-US" altLang="zh-TW" sz="1600" dirty="0">
                <a:latin typeface="Times New Roman" panose="02020603050405020304" pitchFamily="18" charset="0"/>
                <a:cs typeface="Times New Roman" panose="02020603050405020304" pitchFamily="18" charset="0"/>
              </a:rPr>
              <a:t>Transfer eth to </a:t>
            </a:r>
            <a:r>
              <a:rPr lang="en-US" altLang="zh-TW" sz="1600" dirty="0" err="1">
                <a:latin typeface="Times New Roman" panose="02020603050405020304" pitchFamily="18" charset="0"/>
                <a:cs typeface="Times New Roman" panose="02020603050405020304" pitchFamily="18" charset="0"/>
              </a:rPr>
              <a:t>msg.sender</a:t>
            </a:r>
            <a:endParaRPr lang="zh-TW" altLang="en-US" sz="1600"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193FAD94-5A9B-483C-94CD-2577547AC43F}"/>
              </a:ext>
            </a:extLst>
          </p:cNvPr>
          <p:cNvSpPr/>
          <p:nvPr/>
        </p:nvSpPr>
        <p:spPr>
          <a:xfrm>
            <a:off x="5686184" y="5757032"/>
            <a:ext cx="2721424" cy="338554"/>
          </a:xfrm>
          <a:prstGeom prst="rect">
            <a:avLst/>
          </a:prstGeom>
        </p:spPr>
        <p:txBody>
          <a:bodyPr wrap="square">
            <a:spAutoFit/>
          </a:bodyPr>
          <a:lstStyle/>
          <a:p>
            <a:r>
              <a:rPr lang="en-US" altLang="zh-TW" sz="1600" dirty="0">
                <a:latin typeface="Times New Roman" panose="02020603050405020304" pitchFamily="18" charset="0"/>
                <a:cs typeface="Times New Roman" panose="02020603050405020304" pitchFamily="18" charset="0"/>
              </a:rPr>
              <a:t>Update balance of </a:t>
            </a:r>
            <a:r>
              <a:rPr lang="en-US" altLang="zh-TW" sz="1600" dirty="0" err="1">
                <a:latin typeface="Times New Roman" panose="02020603050405020304" pitchFamily="18" charset="0"/>
                <a:cs typeface="Times New Roman" panose="02020603050405020304" pitchFamily="18" charset="0"/>
              </a:rPr>
              <a:t>msg.sender</a:t>
            </a:r>
            <a:endParaRPr lang="zh-TW"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9723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97C2DD-B7F5-4CE1-B7F7-5BED82F42C40}"/>
              </a:ext>
            </a:extLst>
          </p:cNvPr>
          <p:cNvSpPr>
            <a:spLocks noGrp="1"/>
          </p:cNvSpPr>
          <p:nvPr>
            <p:ph type="title"/>
          </p:nvPr>
        </p:nvSpPr>
        <p:spPr/>
        <p:txBody>
          <a:bodyPr/>
          <a:lstStyle/>
          <a:p>
            <a:r>
              <a:rPr lang="en-US" altLang="zh-TW" dirty="0"/>
              <a:t>Introduction</a:t>
            </a:r>
            <a:endParaRPr lang="zh-TW" altLang="en-US" dirty="0"/>
          </a:p>
        </p:txBody>
      </p:sp>
      <p:sp>
        <p:nvSpPr>
          <p:cNvPr id="3" name="內容版面配置區 2">
            <a:extLst>
              <a:ext uri="{FF2B5EF4-FFF2-40B4-BE49-F238E27FC236}">
                <a16:creationId xmlns:a16="http://schemas.microsoft.com/office/drawing/2014/main" id="{F2116C74-EDB1-4522-B697-B38814FDF59E}"/>
              </a:ext>
            </a:extLst>
          </p:cNvPr>
          <p:cNvSpPr>
            <a:spLocks noGrp="1"/>
          </p:cNvSpPr>
          <p:nvPr>
            <p:ph idx="1"/>
          </p:nvPr>
        </p:nvSpPr>
        <p:spPr>
          <a:xfrm>
            <a:off x="838200" y="1453415"/>
            <a:ext cx="10515600" cy="4902935"/>
          </a:xfrm>
        </p:spPr>
        <p:txBody>
          <a:bodyPr>
            <a:normAutofit lnSpcReduction="10000"/>
          </a:bodyPr>
          <a:lstStyle/>
          <a:p>
            <a:pPr algn="just">
              <a:lnSpc>
                <a:spcPct val="100000"/>
              </a:lnSpc>
              <a:spcBef>
                <a:spcPts val="600"/>
              </a:spcBef>
            </a:pPr>
            <a:r>
              <a:rPr lang="en-US" altLang="zh-TW" dirty="0"/>
              <a:t>Two different types of accounts in Ethereum: </a:t>
            </a:r>
            <a:r>
              <a:rPr lang="en-US" altLang="zh-TW" dirty="0">
                <a:solidFill>
                  <a:srgbClr val="FF0000"/>
                </a:solidFill>
              </a:rPr>
              <a:t>externally owned accounts (EOAs)</a:t>
            </a:r>
            <a:r>
              <a:rPr lang="en-US" altLang="zh-TW" dirty="0"/>
              <a:t> and </a:t>
            </a:r>
            <a:r>
              <a:rPr lang="en-US" altLang="zh-TW" dirty="0">
                <a:solidFill>
                  <a:srgbClr val="FF0000"/>
                </a:solidFill>
              </a:rPr>
              <a:t>contract accounts</a:t>
            </a:r>
            <a:r>
              <a:rPr lang="en-US" altLang="zh-TW" dirty="0"/>
              <a:t>.</a:t>
            </a:r>
          </a:p>
          <a:p>
            <a:pPr lvl="1" algn="just">
              <a:lnSpc>
                <a:spcPct val="100000"/>
              </a:lnSpc>
              <a:spcBef>
                <a:spcPts val="600"/>
              </a:spcBef>
            </a:pPr>
            <a:r>
              <a:rPr lang="en-US" altLang="zh-TW" dirty="0">
                <a:solidFill>
                  <a:srgbClr val="FF0000"/>
                </a:solidFill>
              </a:rPr>
              <a:t>EOAs are controlled by users</a:t>
            </a:r>
            <a:r>
              <a:rPr lang="en-US" altLang="zh-TW" dirty="0"/>
              <a:t>, often via software such as a wallet application that is external to the Ethereum platform.</a:t>
            </a:r>
          </a:p>
          <a:p>
            <a:pPr lvl="1" algn="just">
              <a:lnSpc>
                <a:spcPct val="100000"/>
              </a:lnSpc>
              <a:spcBef>
                <a:spcPts val="600"/>
              </a:spcBef>
            </a:pPr>
            <a:r>
              <a:rPr lang="en-US" altLang="zh-TW" dirty="0">
                <a:solidFill>
                  <a:srgbClr val="0000FF"/>
                </a:solidFill>
              </a:rPr>
              <a:t>Contract accounts are controlled by program code </a:t>
            </a:r>
            <a:r>
              <a:rPr lang="en-US" altLang="zh-TW" dirty="0"/>
              <a:t>(also commonly referred to as “smart contracts”) that is executed by the Ethereum Virtual Machine.</a:t>
            </a:r>
          </a:p>
          <a:p>
            <a:pPr lvl="1" algn="just">
              <a:lnSpc>
                <a:spcPct val="100000"/>
              </a:lnSpc>
              <a:spcBef>
                <a:spcPts val="600"/>
              </a:spcBef>
            </a:pPr>
            <a:r>
              <a:rPr lang="en-US" altLang="zh-TW" dirty="0"/>
              <a:t>EOAs are simple accounts without any associated code or data storage, whereas contract accounts have both associated code and data storage.</a:t>
            </a:r>
          </a:p>
          <a:p>
            <a:pPr lvl="1" algn="just">
              <a:lnSpc>
                <a:spcPct val="100000"/>
              </a:lnSpc>
              <a:spcBef>
                <a:spcPts val="600"/>
              </a:spcBef>
            </a:pPr>
            <a:r>
              <a:rPr lang="en-US" altLang="zh-TW" dirty="0"/>
              <a:t>EOAs are controlled by transactions created and cryptographically signed with a private key in the “real world” external to and independent of the protocol, whereas </a:t>
            </a:r>
            <a:r>
              <a:rPr lang="en-US" altLang="zh-TW" dirty="0">
                <a:solidFill>
                  <a:srgbClr val="0070C0"/>
                </a:solidFill>
              </a:rPr>
              <a:t>contract accounts do not have private keys </a:t>
            </a:r>
            <a:r>
              <a:rPr lang="en-US" altLang="zh-TW" dirty="0"/>
              <a:t>and so “control themselves” in the predetermined way prescribed by their smart contract code.</a:t>
            </a:r>
            <a:endParaRPr lang="zh-TW" altLang="en-US" dirty="0"/>
          </a:p>
        </p:txBody>
      </p:sp>
      <p:sp>
        <p:nvSpPr>
          <p:cNvPr id="4" name="投影片編號版面配置區 3">
            <a:extLst>
              <a:ext uri="{FF2B5EF4-FFF2-40B4-BE49-F238E27FC236}">
                <a16:creationId xmlns:a16="http://schemas.microsoft.com/office/drawing/2014/main" id="{B6CDFAF4-67B3-4D91-ABA1-6991AD405DC5}"/>
              </a:ext>
            </a:extLst>
          </p:cNvPr>
          <p:cNvSpPr>
            <a:spLocks noGrp="1"/>
          </p:cNvSpPr>
          <p:nvPr>
            <p:ph type="sldNum" sz="quarter" idx="12"/>
          </p:nvPr>
        </p:nvSpPr>
        <p:spPr/>
        <p:txBody>
          <a:bodyPr/>
          <a:lstStyle/>
          <a:p>
            <a:fld id="{8C04AE96-B1B9-4ED2-B3ED-30B2680CEC7B}" type="slidenum">
              <a:rPr lang="zh-TW" altLang="en-US" smtClean="0"/>
              <a:pPr/>
              <a:t>2</a:t>
            </a:fld>
            <a:endParaRPr lang="zh-TW" altLang="en-US"/>
          </a:p>
        </p:txBody>
      </p:sp>
    </p:spTree>
    <p:extLst>
      <p:ext uri="{BB962C8B-B14F-4D97-AF65-F5344CB8AC3E}">
        <p14:creationId xmlns:p14="http://schemas.microsoft.com/office/powerpoint/2010/main" val="2486982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80308D-D5D7-47CC-B11C-5E219E4E3868}"/>
              </a:ext>
            </a:extLst>
          </p:cNvPr>
          <p:cNvSpPr>
            <a:spLocks noGrp="1"/>
          </p:cNvSpPr>
          <p:nvPr>
            <p:ph type="title"/>
          </p:nvPr>
        </p:nvSpPr>
        <p:spPr/>
        <p:txBody>
          <a:bodyPr>
            <a:normAutofit/>
          </a:bodyPr>
          <a:lstStyle/>
          <a:p>
            <a:r>
              <a:rPr lang="en-US" altLang="zh-TW" dirty="0"/>
              <a:t>E.g. Vulnerable Contract of Reentrancy (2/4)</a:t>
            </a:r>
            <a:endParaRPr lang="zh-TW" altLang="en-US" dirty="0"/>
          </a:p>
        </p:txBody>
      </p:sp>
      <p:sp>
        <p:nvSpPr>
          <p:cNvPr id="4" name="投影片編號版面配置區 3">
            <a:extLst>
              <a:ext uri="{FF2B5EF4-FFF2-40B4-BE49-F238E27FC236}">
                <a16:creationId xmlns:a16="http://schemas.microsoft.com/office/drawing/2014/main" id="{355D0390-1378-455C-A3B5-3AFE9C017594}"/>
              </a:ext>
            </a:extLst>
          </p:cNvPr>
          <p:cNvSpPr>
            <a:spLocks noGrp="1"/>
          </p:cNvSpPr>
          <p:nvPr>
            <p:ph type="sldNum" sz="quarter" idx="12"/>
          </p:nvPr>
        </p:nvSpPr>
        <p:spPr/>
        <p:txBody>
          <a:bodyPr/>
          <a:lstStyle/>
          <a:p>
            <a:fld id="{8C04AE96-B1B9-4ED2-B3ED-30B2680CEC7B}" type="slidenum">
              <a:rPr lang="zh-TW" altLang="en-US" smtClean="0"/>
              <a:pPr/>
              <a:t>20</a:t>
            </a:fld>
            <a:endParaRPr lang="zh-TW" altLang="en-US"/>
          </a:p>
        </p:txBody>
      </p:sp>
      <p:grpSp>
        <p:nvGrpSpPr>
          <p:cNvPr id="14" name="群組 13">
            <a:extLst>
              <a:ext uri="{FF2B5EF4-FFF2-40B4-BE49-F238E27FC236}">
                <a16:creationId xmlns:a16="http://schemas.microsoft.com/office/drawing/2014/main" id="{A5C26D21-EB9B-4745-8F96-3285E6F8FE32}"/>
              </a:ext>
            </a:extLst>
          </p:cNvPr>
          <p:cNvGrpSpPr/>
          <p:nvPr/>
        </p:nvGrpSpPr>
        <p:grpSpPr>
          <a:xfrm>
            <a:off x="706050" y="1386243"/>
            <a:ext cx="11046584" cy="4058432"/>
            <a:chOff x="706050" y="1404286"/>
            <a:chExt cx="11046584" cy="4058432"/>
          </a:xfrm>
        </p:grpSpPr>
        <p:pic>
          <p:nvPicPr>
            <p:cNvPr id="10" name="圖片 9">
              <a:extLst>
                <a:ext uri="{FF2B5EF4-FFF2-40B4-BE49-F238E27FC236}">
                  <a16:creationId xmlns:a16="http://schemas.microsoft.com/office/drawing/2014/main" id="{4A08D059-41CC-4D0A-BC9D-D7C22CF88116}"/>
                </a:ext>
              </a:extLst>
            </p:cNvPr>
            <p:cNvPicPr>
              <a:picLocks noChangeAspect="1"/>
            </p:cNvPicPr>
            <p:nvPr/>
          </p:nvPicPr>
          <p:blipFill>
            <a:blip r:embed="rId2"/>
            <a:stretch>
              <a:fillRect/>
            </a:stretch>
          </p:blipFill>
          <p:spPr>
            <a:xfrm>
              <a:off x="706050" y="1404286"/>
              <a:ext cx="6962029" cy="4049428"/>
            </a:xfrm>
            <a:prstGeom prst="rect">
              <a:avLst/>
            </a:prstGeom>
          </p:spPr>
        </p:pic>
        <p:pic>
          <p:nvPicPr>
            <p:cNvPr id="13" name="圖片 12">
              <a:extLst>
                <a:ext uri="{FF2B5EF4-FFF2-40B4-BE49-F238E27FC236}">
                  <a16:creationId xmlns:a16="http://schemas.microsoft.com/office/drawing/2014/main" id="{CDA6B1F6-434D-40E7-A208-83FA3CEAF81B}"/>
                </a:ext>
              </a:extLst>
            </p:cNvPr>
            <p:cNvPicPr>
              <a:picLocks noChangeAspect="1"/>
            </p:cNvPicPr>
            <p:nvPr/>
          </p:nvPicPr>
          <p:blipFill>
            <a:blip r:embed="rId3"/>
            <a:stretch>
              <a:fillRect/>
            </a:stretch>
          </p:blipFill>
          <p:spPr>
            <a:xfrm>
              <a:off x="6448327" y="3234909"/>
              <a:ext cx="5304307" cy="2227809"/>
            </a:xfrm>
            <a:prstGeom prst="rect">
              <a:avLst/>
            </a:prstGeom>
          </p:spPr>
        </p:pic>
      </p:grpSp>
      <p:sp>
        <p:nvSpPr>
          <p:cNvPr id="15" name="矩形 14">
            <a:extLst>
              <a:ext uri="{FF2B5EF4-FFF2-40B4-BE49-F238E27FC236}">
                <a16:creationId xmlns:a16="http://schemas.microsoft.com/office/drawing/2014/main" id="{BDA62A2B-E2C3-468E-9341-CFCFEDBDF806}"/>
              </a:ext>
            </a:extLst>
          </p:cNvPr>
          <p:cNvSpPr/>
          <p:nvPr/>
        </p:nvSpPr>
        <p:spPr>
          <a:xfrm>
            <a:off x="2314677" y="5471757"/>
            <a:ext cx="8267299" cy="923330"/>
          </a:xfrm>
          <a:prstGeom prst="rect">
            <a:avLst/>
          </a:prstGeom>
        </p:spPr>
        <p:txBody>
          <a:bodyPr wrap="square">
            <a:spAutoFit/>
          </a:bodyPr>
          <a:lstStyle/>
          <a:p>
            <a:pPr algn="just"/>
            <a:r>
              <a:rPr lang="en-US" altLang="zh-TW" dirty="0">
                <a:latin typeface="Times New Roman" panose="02020603050405020304" pitchFamily="18" charset="0"/>
                <a:cs typeface="Times New Roman" panose="02020603050405020304" pitchFamily="18" charset="0"/>
              </a:rPr>
              <a:t>First, the attacker would </a:t>
            </a:r>
            <a:r>
              <a:rPr lang="en-US" altLang="zh-TW" dirty="0">
                <a:solidFill>
                  <a:srgbClr val="0000FF"/>
                </a:solidFill>
                <a:latin typeface="Times New Roman" panose="02020603050405020304" pitchFamily="18" charset="0"/>
                <a:cs typeface="Times New Roman" panose="02020603050405020304" pitchFamily="18" charset="0"/>
              </a:rPr>
              <a:t>create the malicious contract </a:t>
            </a:r>
            <a:r>
              <a:rPr lang="en-US" altLang="zh-TW" dirty="0">
                <a:latin typeface="Times New Roman" panose="02020603050405020304" pitchFamily="18" charset="0"/>
                <a:cs typeface="Times New Roman" panose="02020603050405020304" pitchFamily="18" charset="0"/>
              </a:rPr>
              <a:t>(let’s say at the address 0x0...123) </a:t>
            </a:r>
            <a:r>
              <a:rPr lang="en-US" altLang="zh-TW" dirty="0">
                <a:solidFill>
                  <a:srgbClr val="0000FF"/>
                </a:solidFill>
                <a:latin typeface="Times New Roman" panose="02020603050405020304" pitchFamily="18" charset="0"/>
                <a:cs typeface="Times New Roman" panose="02020603050405020304" pitchFamily="18" charset="0"/>
              </a:rPr>
              <a:t>with the </a:t>
            </a:r>
            <a:r>
              <a:rPr lang="en-US" altLang="zh-TW" dirty="0" err="1">
                <a:solidFill>
                  <a:srgbClr val="0000FF"/>
                </a:solidFill>
                <a:latin typeface="Times New Roman" panose="02020603050405020304" pitchFamily="18" charset="0"/>
                <a:cs typeface="Times New Roman" panose="02020603050405020304" pitchFamily="18" charset="0"/>
              </a:rPr>
              <a:t>EtherStore’s</a:t>
            </a:r>
            <a:r>
              <a:rPr lang="en-US" altLang="zh-TW" dirty="0">
                <a:solidFill>
                  <a:srgbClr val="0000FF"/>
                </a:solidFill>
                <a:latin typeface="Times New Roman" panose="02020603050405020304" pitchFamily="18" charset="0"/>
                <a:cs typeface="Times New Roman" panose="02020603050405020304" pitchFamily="18" charset="0"/>
              </a:rPr>
              <a:t> contract address</a:t>
            </a:r>
            <a:r>
              <a:rPr lang="en-US" altLang="zh-TW" dirty="0">
                <a:latin typeface="Times New Roman" panose="02020603050405020304" pitchFamily="18" charset="0"/>
                <a:cs typeface="Times New Roman" panose="02020603050405020304" pitchFamily="18" charset="0"/>
              </a:rPr>
              <a:t> as the sole constructor parameter. This would </a:t>
            </a:r>
            <a:r>
              <a:rPr lang="en-US" altLang="zh-TW" dirty="0">
                <a:solidFill>
                  <a:srgbClr val="FF0000"/>
                </a:solidFill>
                <a:latin typeface="Times New Roman" panose="02020603050405020304" pitchFamily="18" charset="0"/>
                <a:cs typeface="Times New Roman" panose="02020603050405020304" pitchFamily="18" charset="0"/>
              </a:rPr>
              <a:t>initialize and point the public variable </a:t>
            </a:r>
            <a:r>
              <a:rPr lang="en-US" altLang="zh-TW"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etherStore</a:t>
            </a:r>
            <a:r>
              <a:rPr lang="en-US" altLang="zh-TW" dirty="0">
                <a:solidFill>
                  <a:srgbClr val="FF0000"/>
                </a:solidFill>
                <a:latin typeface="Times New Roman" panose="02020603050405020304" pitchFamily="18" charset="0"/>
                <a:cs typeface="Times New Roman" panose="02020603050405020304" pitchFamily="18" charset="0"/>
              </a:rPr>
              <a:t> to the contract to be attacked</a:t>
            </a:r>
            <a:r>
              <a:rPr lang="en-US" altLang="zh-TW" dirty="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cxnSp>
        <p:nvCxnSpPr>
          <p:cNvPr id="17" name="直線接點 16">
            <a:extLst>
              <a:ext uri="{FF2B5EF4-FFF2-40B4-BE49-F238E27FC236}">
                <a16:creationId xmlns:a16="http://schemas.microsoft.com/office/drawing/2014/main" id="{36CDD0AE-68A3-4658-9E65-1DBE62A77B6E}"/>
              </a:ext>
            </a:extLst>
          </p:cNvPr>
          <p:cNvCxnSpPr/>
          <p:nvPr/>
        </p:nvCxnSpPr>
        <p:spPr>
          <a:xfrm>
            <a:off x="7815714" y="4822256"/>
            <a:ext cx="344584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023963F6-95B7-461A-A630-A8B96DD32AA8}"/>
              </a:ext>
            </a:extLst>
          </p:cNvPr>
          <p:cNvSpPr txBox="1"/>
          <p:nvPr/>
        </p:nvSpPr>
        <p:spPr>
          <a:xfrm>
            <a:off x="8782407" y="4774131"/>
            <a:ext cx="1777794" cy="338554"/>
          </a:xfrm>
          <a:prstGeom prst="rect">
            <a:avLst/>
          </a:prstGeom>
          <a:noFill/>
        </p:spPr>
        <p:txBody>
          <a:bodyPr wrap="none" rtlCol="0">
            <a:spAutoFit/>
          </a:bodyPr>
          <a:lstStyle/>
          <a:p>
            <a:r>
              <a:rPr lang="en-US" altLang="zh-TW" sz="1600" dirty="0">
                <a:solidFill>
                  <a:srgbClr val="FF0000"/>
                </a:solidFill>
                <a:latin typeface="Times New Roman" panose="02020603050405020304" pitchFamily="18" charset="0"/>
                <a:cs typeface="Times New Roman" panose="02020603050405020304" pitchFamily="18" charset="0"/>
              </a:rPr>
              <a:t>Reentrancy code!!!</a:t>
            </a:r>
            <a:endParaRPr lang="zh-TW" altLang="en-US" sz="1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47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42EEEB-AE3A-48EA-A6D0-FAE28D206ED1}"/>
              </a:ext>
            </a:extLst>
          </p:cNvPr>
          <p:cNvSpPr>
            <a:spLocks noGrp="1"/>
          </p:cNvSpPr>
          <p:nvPr>
            <p:ph type="title"/>
          </p:nvPr>
        </p:nvSpPr>
        <p:spPr/>
        <p:txBody>
          <a:bodyPr/>
          <a:lstStyle/>
          <a:p>
            <a:r>
              <a:rPr lang="en-US" altLang="zh-TW" dirty="0"/>
              <a:t>E.g. Vulnerable Contract of Reentrancy (3/4)</a:t>
            </a:r>
            <a:endParaRPr lang="zh-TW" altLang="en-US" dirty="0"/>
          </a:p>
        </p:txBody>
      </p:sp>
      <p:sp>
        <p:nvSpPr>
          <p:cNvPr id="3" name="內容版面配置區 2">
            <a:extLst>
              <a:ext uri="{FF2B5EF4-FFF2-40B4-BE49-F238E27FC236}">
                <a16:creationId xmlns:a16="http://schemas.microsoft.com/office/drawing/2014/main" id="{9C021631-91F2-4899-8B7A-7F4C52EFD951}"/>
              </a:ext>
            </a:extLst>
          </p:cNvPr>
          <p:cNvSpPr>
            <a:spLocks noGrp="1"/>
          </p:cNvSpPr>
          <p:nvPr>
            <p:ph idx="1"/>
          </p:nvPr>
        </p:nvSpPr>
        <p:spPr>
          <a:xfrm>
            <a:off x="838199" y="1488332"/>
            <a:ext cx="10596613" cy="4868018"/>
          </a:xfrm>
        </p:spPr>
        <p:txBody>
          <a:bodyPr>
            <a:normAutofit/>
          </a:bodyPr>
          <a:lstStyle/>
          <a:p>
            <a:pPr algn="just">
              <a:spcBef>
                <a:spcPts val="1200"/>
              </a:spcBef>
            </a:pPr>
            <a:r>
              <a:rPr lang="en-US" altLang="zh-TW" sz="2000" dirty="0"/>
              <a:t>The attacker would then </a:t>
            </a:r>
            <a:r>
              <a:rPr lang="en-US" altLang="zh-TW" sz="2000" dirty="0">
                <a:solidFill>
                  <a:srgbClr val="FF0000"/>
                </a:solidFill>
              </a:rPr>
              <a:t>call the </a:t>
            </a:r>
            <a:r>
              <a:rPr lang="en-US" altLang="zh-TW" sz="2000" dirty="0" err="1">
                <a:solidFill>
                  <a:srgbClr val="FF0000"/>
                </a:solidFill>
              </a:rPr>
              <a:t>attackEtherStore</a:t>
            </a:r>
            <a:r>
              <a:rPr lang="en-US" altLang="zh-TW" sz="2000" dirty="0"/>
              <a:t> function, with some amount of ether greater than or equal to 1 — let’s assume 1 ether for the time being. In this example, we will also assume a number of other users have deposited ether into this contract, such that its </a:t>
            </a:r>
            <a:r>
              <a:rPr lang="en-US" altLang="zh-TW" sz="2000" dirty="0">
                <a:solidFill>
                  <a:srgbClr val="0000FF"/>
                </a:solidFill>
              </a:rPr>
              <a:t>current balance is 10 ether</a:t>
            </a:r>
            <a:r>
              <a:rPr lang="en-US" altLang="zh-TW" sz="2000" dirty="0"/>
              <a:t>.</a:t>
            </a:r>
          </a:p>
          <a:p>
            <a:pPr algn="just">
              <a:spcBef>
                <a:spcPts val="1200"/>
              </a:spcBef>
            </a:pPr>
            <a:r>
              <a:rPr lang="en-US" altLang="zh-TW" sz="2000" dirty="0"/>
              <a:t>1. </a:t>
            </a:r>
            <a:r>
              <a:rPr lang="en-US" altLang="zh-TW" sz="2000" dirty="0" err="1"/>
              <a:t>Attack.sol</a:t>
            </a:r>
            <a:r>
              <a:rPr lang="en-US" altLang="zh-TW" sz="2000" dirty="0"/>
              <a:t>, line 15: The </a:t>
            </a:r>
            <a:r>
              <a:rPr lang="en-US" altLang="zh-TW" sz="2000" dirty="0" err="1">
                <a:solidFill>
                  <a:srgbClr val="0000FF"/>
                </a:solidFill>
              </a:rPr>
              <a:t>depositFunds</a:t>
            </a:r>
            <a:r>
              <a:rPr lang="en-US" altLang="zh-TW" sz="2000" dirty="0"/>
              <a:t> function of the </a:t>
            </a:r>
            <a:r>
              <a:rPr lang="en-US" altLang="zh-TW" sz="2000" dirty="0" err="1"/>
              <a:t>EtherStore</a:t>
            </a:r>
            <a:r>
              <a:rPr lang="en-US" altLang="zh-TW" sz="2000" dirty="0"/>
              <a:t> contract will be called with a </a:t>
            </a:r>
            <a:r>
              <a:rPr lang="en-US" altLang="zh-TW" sz="2000" dirty="0" err="1"/>
              <a:t>msg.value</a:t>
            </a:r>
            <a:r>
              <a:rPr lang="en-US" altLang="zh-TW" sz="2000" dirty="0"/>
              <a:t> of 1 ether. The sender (</a:t>
            </a:r>
            <a:r>
              <a:rPr lang="en-US" altLang="zh-TW" sz="2000" dirty="0" err="1"/>
              <a:t>msg.sender</a:t>
            </a:r>
            <a:r>
              <a:rPr lang="en-US" altLang="zh-TW" sz="2000" dirty="0"/>
              <a:t>) will be the malicious contract (0x0...123). Thus, balances[0x0..123] = 1 ether.</a:t>
            </a:r>
          </a:p>
          <a:p>
            <a:pPr algn="just">
              <a:spcBef>
                <a:spcPts val="1200"/>
              </a:spcBef>
            </a:pPr>
            <a:r>
              <a:rPr lang="en-US" altLang="zh-TW" sz="2000" dirty="0"/>
              <a:t>2. </a:t>
            </a:r>
            <a:r>
              <a:rPr lang="en-US" altLang="zh-TW" sz="2000" dirty="0" err="1"/>
              <a:t>Attack.sol</a:t>
            </a:r>
            <a:r>
              <a:rPr lang="en-US" altLang="zh-TW" sz="2000" dirty="0"/>
              <a:t>, line 17: The malicious contract will then call the </a:t>
            </a:r>
            <a:r>
              <a:rPr lang="en-US" altLang="zh-TW" sz="2000" dirty="0" err="1">
                <a:solidFill>
                  <a:srgbClr val="FF0000"/>
                </a:solidFill>
              </a:rPr>
              <a:t>withdrawFunds</a:t>
            </a:r>
            <a:r>
              <a:rPr lang="en-US" altLang="zh-TW" sz="2000" dirty="0"/>
              <a:t> function of the </a:t>
            </a:r>
            <a:r>
              <a:rPr lang="en-US" altLang="zh-TW" sz="2000" dirty="0" err="1"/>
              <a:t>EtherStore</a:t>
            </a:r>
            <a:r>
              <a:rPr lang="en-US" altLang="zh-TW" sz="2000" dirty="0"/>
              <a:t> contract with a parameter of 1 ether. This will pass all the requirements (lines 12–16 of the </a:t>
            </a:r>
            <a:r>
              <a:rPr lang="en-US" altLang="zh-TW" sz="2000" dirty="0" err="1"/>
              <a:t>EtherStore</a:t>
            </a:r>
            <a:r>
              <a:rPr lang="en-US" altLang="zh-TW" sz="2000" dirty="0"/>
              <a:t> contract) as no previous withdrawals have been made.</a:t>
            </a:r>
          </a:p>
          <a:p>
            <a:pPr>
              <a:spcBef>
                <a:spcPts val="1200"/>
              </a:spcBef>
            </a:pPr>
            <a:r>
              <a:rPr lang="en-US" altLang="zh-TW" sz="2000" dirty="0"/>
              <a:t>3. </a:t>
            </a:r>
            <a:r>
              <a:rPr lang="en-US" altLang="zh-TW" sz="2000" i="1" dirty="0" err="1"/>
              <a:t>EtherStore.sol</a:t>
            </a:r>
            <a:r>
              <a:rPr lang="en-US" altLang="zh-TW" sz="2000" dirty="0"/>
              <a:t>, line 17: The contract will </a:t>
            </a:r>
            <a:r>
              <a:rPr lang="en-US" altLang="zh-TW" sz="2000" dirty="0">
                <a:solidFill>
                  <a:srgbClr val="0000FF"/>
                </a:solidFill>
              </a:rPr>
              <a:t>send 1 ether back to the malicious contract</a:t>
            </a:r>
            <a:r>
              <a:rPr lang="en-US" altLang="zh-TW" sz="2000" dirty="0"/>
              <a:t>.</a:t>
            </a:r>
          </a:p>
          <a:p>
            <a:pPr>
              <a:spcBef>
                <a:spcPts val="1200"/>
              </a:spcBef>
            </a:pPr>
            <a:r>
              <a:rPr lang="en-US" altLang="zh-TW" sz="2000" dirty="0"/>
              <a:t>4. </a:t>
            </a:r>
            <a:r>
              <a:rPr lang="en-US" altLang="zh-TW" sz="2000" dirty="0" err="1"/>
              <a:t>Attack.sol</a:t>
            </a:r>
            <a:r>
              <a:rPr lang="en-US" altLang="zh-TW" sz="2000" dirty="0"/>
              <a:t>, line 25: The payment to the malicious contract will then execute the </a:t>
            </a:r>
            <a:r>
              <a:rPr lang="en-US" altLang="zh-TW" sz="2000" dirty="0">
                <a:solidFill>
                  <a:srgbClr val="FF0000"/>
                </a:solidFill>
              </a:rPr>
              <a:t>fallback function</a:t>
            </a:r>
            <a:r>
              <a:rPr lang="en-US" altLang="zh-TW" sz="2000" dirty="0"/>
              <a:t>.</a:t>
            </a:r>
          </a:p>
          <a:p>
            <a:pPr>
              <a:spcBef>
                <a:spcPts val="1200"/>
              </a:spcBef>
            </a:pPr>
            <a:r>
              <a:rPr lang="en-US" altLang="zh-TW" sz="2000" dirty="0"/>
              <a:t>5. </a:t>
            </a:r>
            <a:r>
              <a:rPr lang="en-US" altLang="zh-TW" sz="2000" dirty="0" err="1"/>
              <a:t>Attack.sol</a:t>
            </a:r>
            <a:r>
              <a:rPr lang="en-US" altLang="zh-TW" sz="2000" dirty="0"/>
              <a:t>, line 26: The total balance of the </a:t>
            </a:r>
            <a:r>
              <a:rPr lang="en-US" altLang="zh-TW" sz="2000" dirty="0" err="1"/>
              <a:t>EtherStore</a:t>
            </a:r>
            <a:r>
              <a:rPr lang="en-US" altLang="zh-TW" sz="2000" dirty="0"/>
              <a:t> contract was 10 ether and is now 9 ether, so this if statement passes.</a:t>
            </a:r>
            <a:endParaRPr lang="zh-TW" altLang="en-US" sz="2000" dirty="0"/>
          </a:p>
        </p:txBody>
      </p:sp>
      <p:sp>
        <p:nvSpPr>
          <p:cNvPr id="4" name="投影片編號版面配置區 3">
            <a:extLst>
              <a:ext uri="{FF2B5EF4-FFF2-40B4-BE49-F238E27FC236}">
                <a16:creationId xmlns:a16="http://schemas.microsoft.com/office/drawing/2014/main" id="{428EF69A-EE69-43C1-8C7C-5D75ED441F2A}"/>
              </a:ext>
            </a:extLst>
          </p:cNvPr>
          <p:cNvSpPr>
            <a:spLocks noGrp="1"/>
          </p:cNvSpPr>
          <p:nvPr>
            <p:ph type="sldNum" sz="quarter" idx="12"/>
          </p:nvPr>
        </p:nvSpPr>
        <p:spPr/>
        <p:txBody>
          <a:bodyPr/>
          <a:lstStyle/>
          <a:p>
            <a:fld id="{8C04AE96-B1B9-4ED2-B3ED-30B2680CEC7B}" type="slidenum">
              <a:rPr lang="zh-TW" altLang="en-US" smtClean="0"/>
              <a:pPr/>
              <a:t>21</a:t>
            </a:fld>
            <a:endParaRPr lang="zh-TW" altLang="en-US"/>
          </a:p>
        </p:txBody>
      </p:sp>
    </p:spTree>
    <p:extLst>
      <p:ext uri="{BB962C8B-B14F-4D97-AF65-F5344CB8AC3E}">
        <p14:creationId xmlns:p14="http://schemas.microsoft.com/office/powerpoint/2010/main" val="2517037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42EEEB-AE3A-48EA-A6D0-FAE28D206ED1}"/>
              </a:ext>
            </a:extLst>
          </p:cNvPr>
          <p:cNvSpPr>
            <a:spLocks noGrp="1"/>
          </p:cNvSpPr>
          <p:nvPr>
            <p:ph type="title"/>
          </p:nvPr>
        </p:nvSpPr>
        <p:spPr/>
        <p:txBody>
          <a:bodyPr/>
          <a:lstStyle/>
          <a:p>
            <a:r>
              <a:rPr lang="en-US" altLang="zh-TW" dirty="0"/>
              <a:t>E.g. Vulnerable Contract of Reentrancy (4/4)</a:t>
            </a:r>
            <a:endParaRPr lang="zh-TW" altLang="en-US" dirty="0"/>
          </a:p>
        </p:txBody>
      </p:sp>
      <p:sp>
        <p:nvSpPr>
          <p:cNvPr id="3" name="內容版面配置區 2">
            <a:extLst>
              <a:ext uri="{FF2B5EF4-FFF2-40B4-BE49-F238E27FC236}">
                <a16:creationId xmlns:a16="http://schemas.microsoft.com/office/drawing/2014/main" id="{9C021631-91F2-4899-8B7A-7F4C52EFD951}"/>
              </a:ext>
            </a:extLst>
          </p:cNvPr>
          <p:cNvSpPr>
            <a:spLocks noGrp="1"/>
          </p:cNvSpPr>
          <p:nvPr>
            <p:ph idx="1"/>
          </p:nvPr>
        </p:nvSpPr>
        <p:spPr>
          <a:xfrm>
            <a:off x="838199" y="1381327"/>
            <a:ext cx="10596613" cy="5111547"/>
          </a:xfrm>
        </p:spPr>
        <p:txBody>
          <a:bodyPr>
            <a:normAutofit/>
          </a:bodyPr>
          <a:lstStyle/>
          <a:p>
            <a:pPr algn="just"/>
            <a:r>
              <a:rPr lang="en-US" altLang="zh-TW" sz="2000" dirty="0"/>
              <a:t>6. </a:t>
            </a:r>
            <a:r>
              <a:rPr lang="en-US" altLang="zh-TW" sz="2000" dirty="0" err="1"/>
              <a:t>Attack.sol</a:t>
            </a:r>
            <a:r>
              <a:rPr lang="en-US" altLang="zh-TW" sz="2000" dirty="0"/>
              <a:t>, line 27: The </a:t>
            </a:r>
            <a:r>
              <a:rPr lang="en-US" altLang="zh-TW" sz="2000" dirty="0">
                <a:solidFill>
                  <a:srgbClr val="FF0000"/>
                </a:solidFill>
              </a:rPr>
              <a:t>fallback</a:t>
            </a:r>
            <a:r>
              <a:rPr lang="en-US" altLang="zh-TW" sz="2000" dirty="0"/>
              <a:t> function </a:t>
            </a:r>
            <a:r>
              <a:rPr lang="en-US" altLang="zh-TW" sz="2000" dirty="0">
                <a:solidFill>
                  <a:srgbClr val="0000FF"/>
                </a:solidFill>
              </a:rPr>
              <a:t>calls the </a:t>
            </a:r>
            <a:r>
              <a:rPr lang="en-US" altLang="zh-TW" sz="2000" dirty="0" err="1">
                <a:solidFill>
                  <a:srgbClr val="0000FF"/>
                </a:solidFill>
              </a:rPr>
              <a:t>EtherStore</a:t>
            </a:r>
            <a:r>
              <a:rPr lang="en-US" altLang="zh-TW" sz="2000" dirty="0">
                <a:solidFill>
                  <a:srgbClr val="0000FF"/>
                </a:solidFill>
              </a:rPr>
              <a:t> </a:t>
            </a:r>
            <a:r>
              <a:rPr lang="en-US" altLang="zh-TW" sz="2000" dirty="0" err="1">
                <a:solidFill>
                  <a:srgbClr val="0000FF"/>
                </a:solidFill>
              </a:rPr>
              <a:t>withdrawFunds</a:t>
            </a:r>
            <a:r>
              <a:rPr lang="en-US" altLang="zh-TW" sz="2000" dirty="0">
                <a:solidFill>
                  <a:srgbClr val="0000FF"/>
                </a:solidFill>
              </a:rPr>
              <a:t> function </a:t>
            </a:r>
            <a:r>
              <a:rPr lang="en-US" altLang="zh-TW" sz="2000" dirty="0"/>
              <a:t>again and reenters the </a:t>
            </a:r>
            <a:r>
              <a:rPr lang="en-US" altLang="zh-TW" sz="2000" dirty="0" err="1"/>
              <a:t>EtherStore</a:t>
            </a:r>
            <a:r>
              <a:rPr lang="en-US" altLang="zh-TW" sz="2000" dirty="0"/>
              <a:t> contract. </a:t>
            </a:r>
          </a:p>
          <a:p>
            <a:pPr algn="just"/>
            <a:r>
              <a:rPr lang="en-US" altLang="zh-TW" sz="2000" dirty="0"/>
              <a:t>7. </a:t>
            </a:r>
            <a:r>
              <a:rPr lang="en-US" altLang="zh-TW" sz="2000" dirty="0" err="1"/>
              <a:t>EtherStore.sol</a:t>
            </a:r>
            <a:r>
              <a:rPr lang="en-US" altLang="zh-TW" sz="2000" dirty="0"/>
              <a:t>, line 11: In this second call to </a:t>
            </a:r>
            <a:r>
              <a:rPr lang="en-US" altLang="zh-TW" sz="2000" dirty="0" err="1"/>
              <a:t>withdrawFunds</a:t>
            </a:r>
            <a:r>
              <a:rPr lang="en-US" altLang="zh-TW" sz="2000" dirty="0"/>
              <a:t>, </a:t>
            </a:r>
            <a:r>
              <a:rPr lang="en-US" altLang="zh-TW" sz="2000" dirty="0">
                <a:solidFill>
                  <a:srgbClr val="FF0000"/>
                </a:solidFill>
              </a:rPr>
              <a:t>the attacking contract’s balance is still 1 ether as line 18 has not yet been executed</a:t>
            </a:r>
            <a:r>
              <a:rPr lang="en-US" altLang="zh-TW" sz="2000" dirty="0"/>
              <a:t>. Thus, </a:t>
            </a:r>
            <a:r>
              <a:rPr lang="en-US" altLang="zh-TW" sz="2000" dirty="0">
                <a:solidFill>
                  <a:srgbClr val="0000FF"/>
                </a:solidFill>
              </a:rPr>
              <a:t>we still have balances[0x0..123] = 1 ether</a:t>
            </a:r>
            <a:r>
              <a:rPr lang="en-US" altLang="zh-TW" sz="2000" dirty="0"/>
              <a:t>. </a:t>
            </a:r>
            <a:r>
              <a:rPr lang="en-US" altLang="zh-TW" sz="2000" dirty="0">
                <a:solidFill>
                  <a:srgbClr val="0000FF"/>
                </a:solidFill>
              </a:rPr>
              <a:t>This is also the case for the </a:t>
            </a:r>
            <a:r>
              <a:rPr lang="en-US" altLang="zh-TW" sz="2000" dirty="0" err="1">
                <a:solidFill>
                  <a:srgbClr val="0000FF"/>
                </a:solidFill>
              </a:rPr>
              <a:t>lastWithdrawTime</a:t>
            </a:r>
            <a:r>
              <a:rPr lang="en-US" altLang="zh-TW" sz="2000" dirty="0">
                <a:solidFill>
                  <a:srgbClr val="0000FF"/>
                </a:solidFill>
              </a:rPr>
              <a:t> variable</a:t>
            </a:r>
            <a:r>
              <a:rPr lang="en-US" altLang="zh-TW" sz="2000" dirty="0"/>
              <a:t>. Again, we pass all the requirements.</a:t>
            </a:r>
          </a:p>
          <a:p>
            <a:pPr algn="just"/>
            <a:r>
              <a:rPr lang="en-US" altLang="zh-TW" sz="2000" dirty="0"/>
              <a:t>8. </a:t>
            </a:r>
            <a:r>
              <a:rPr lang="en-US" altLang="zh-TW" sz="2000" dirty="0" err="1"/>
              <a:t>EtherStore.sol</a:t>
            </a:r>
            <a:r>
              <a:rPr lang="en-US" altLang="zh-TW" sz="2000" dirty="0"/>
              <a:t>, line 17: The attacking contract withdraws another 1 ether.</a:t>
            </a:r>
          </a:p>
          <a:p>
            <a:pPr algn="just"/>
            <a:r>
              <a:rPr lang="en-US" altLang="zh-TW" sz="2000" dirty="0"/>
              <a:t>9. Steps 4–8 repeat until it is no longer the case that </a:t>
            </a:r>
            <a:r>
              <a:rPr lang="en-US" altLang="zh-TW" sz="2000" dirty="0" err="1"/>
              <a:t>EtherStore.balance</a:t>
            </a:r>
            <a:r>
              <a:rPr lang="en-US" altLang="zh-TW" sz="2000" dirty="0"/>
              <a:t> &gt; 1, as dictated by line 26 in </a:t>
            </a:r>
            <a:r>
              <a:rPr lang="en-US" altLang="zh-TW" sz="2000" dirty="0" err="1"/>
              <a:t>Attack.sol</a:t>
            </a:r>
            <a:r>
              <a:rPr lang="en-US" altLang="zh-TW" sz="2000" dirty="0"/>
              <a:t>.</a:t>
            </a:r>
          </a:p>
          <a:p>
            <a:pPr algn="just"/>
            <a:r>
              <a:rPr lang="en-US" altLang="zh-TW" sz="2000" dirty="0"/>
              <a:t>10. </a:t>
            </a:r>
            <a:r>
              <a:rPr lang="en-US" altLang="zh-TW" sz="2000" dirty="0" err="1"/>
              <a:t>Attack.sol</a:t>
            </a:r>
            <a:r>
              <a:rPr lang="en-US" altLang="zh-TW" sz="2000" dirty="0"/>
              <a:t>, line 26: Once there is 1 (or less) ether left in the </a:t>
            </a:r>
            <a:r>
              <a:rPr lang="en-US" altLang="zh-TW" sz="2000" dirty="0" err="1"/>
              <a:t>EtherStore</a:t>
            </a:r>
            <a:r>
              <a:rPr lang="en-US" altLang="zh-TW" sz="2000" dirty="0"/>
              <a:t> contract, this if statement will fail. This will then allow lines 18 and 19 of the </a:t>
            </a:r>
            <a:r>
              <a:rPr lang="en-US" altLang="zh-TW" sz="2000" dirty="0" err="1"/>
              <a:t>EtherStore</a:t>
            </a:r>
            <a:r>
              <a:rPr lang="en-US" altLang="zh-TW" sz="2000" dirty="0"/>
              <a:t> contract to be executed (for each call to the </a:t>
            </a:r>
            <a:r>
              <a:rPr lang="en-US" altLang="zh-TW" sz="2000" dirty="0" err="1"/>
              <a:t>withdrawFunds</a:t>
            </a:r>
            <a:r>
              <a:rPr lang="en-US" altLang="zh-TW" sz="2000" dirty="0"/>
              <a:t> function).</a:t>
            </a:r>
          </a:p>
          <a:p>
            <a:pPr algn="just"/>
            <a:r>
              <a:rPr lang="en-US" altLang="zh-TW" sz="2000" dirty="0"/>
              <a:t>11. </a:t>
            </a:r>
            <a:r>
              <a:rPr lang="en-US" altLang="zh-TW" sz="2000" dirty="0" err="1"/>
              <a:t>EtherStore.sol</a:t>
            </a:r>
            <a:r>
              <a:rPr lang="en-US" altLang="zh-TW" sz="2000" dirty="0"/>
              <a:t>, lines 18 and 19: The balances and </a:t>
            </a:r>
            <a:r>
              <a:rPr lang="en-US" altLang="zh-TW" sz="2000" dirty="0" err="1"/>
              <a:t>lastWithdrawTime</a:t>
            </a:r>
            <a:r>
              <a:rPr lang="en-US" altLang="zh-TW" sz="2000" dirty="0"/>
              <a:t> mappings will be set and the execution will end.</a:t>
            </a:r>
          </a:p>
          <a:p>
            <a:pPr algn="just"/>
            <a:r>
              <a:rPr lang="en-US" altLang="zh-TW" sz="2000" dirty="0"/>
              <a:t>The final result is that</a:t>
            </a:r>
            <a:r>
              <a:rPr lang="en-US" altLang="zh-TW" sz="2000" dirty="0">
                <a:solidFill>
                  <a:srgbClr val="FF0000"/>
                </a:solidFill>
              </a:rPr>
              <a:t> the attacker has withdrawn all but 1 ether from the </a:t>
            </a:r>
            <a:r>
              <a:rPr lang="en-US" altLang="zh-TW" sz="2000" dirty="0" err="1">
                <a:solidFill>
                  <a:srgbClr val="FF0000"/>
                </a:solidFill>
              </a:rPr>
              <a:t>EtherStore</a:t>
            </a:r>
            <a:r>
              <a:rPr lang="en-US" altLang="zh-TW" sz="2000" dirty="0">
                <a:solidFill>
                  <a:srgbClr val="FF0000"/>
                </a:solidFill>
              </a:rPr>
              <a:t> contract in a single transaction</a:t>
            </a:r>
            <a:r>
              <a:rPr lang="en-US" altLang="zh-TW" sz="2000" dirty="0"/>
              <a:t>.</a:t>
            </a:r>
            <a:endParaRPr lang="zh-TW" altLang="en-US" sz="2000" dirty="0"/>
          </a:p>
        </p:txBody>
      </p:sp>
      <p:sp>
        <p:nvSpPr>
          <p:cNvPr id="4" name="投影片編號版面配置區 3">
            <a:extLst>
              <a:ext uri="{FF2B5EF4-FFF2-40B4-BE49-F238E27FC236}">
                <a16:creationId xmlns:a16="http://schemas.microsoft.com/office/drawing/2014/main" id="{428EF69A-EE69-43C1-8C7C-5D75ED441F2A}"/>
              </a:ext>
            </a:extLst>
          </p:cNvPr>
          <p:cNvSpPr>
            <a:spLocks noGrp="1"/>
          </p:cNvSpPr>
          <p:nvPr>
            <p:ph type="sldNum" sz="quarter" idx="12"/>
          </p:nvPr>
        </p:nvSpPr>
        <p:spPr/>
        <p:txBody>
          <a:bodyPr/>
          <a:lstStyle/>
          <a:p>
            <a:fld id="{8C04AE96-B1B9-4ED2-B3ED-30B2680CEC7B}" type="slidenum">
              <a:rPr lang="zh-TW" altLang="en-US" smtClean="0"/>
              <a:pPr/>
              <a:t>22</a:t>
            </a:fld>
            <a:endParaRPr lang="zh-TW" altLang="en-US"/>
          </a:p>
        </p:txBody>
      </p:sp>
    </p:spTree>
    <p:extLst>
      <p:ext uri="{BB962C8B-B14F-4D97-AF65-F5344CB8AC3E}">
        <p14:creationId xmlns:p14="http://schemas.microsoft.com/office/powerpoint/2010/main" val="3429948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588BED-9584-48CB-90D8-AF6B4B165CD8}"/>
              </a:ext>
            </a:extLst>
          </p:cNvPr>
          <p:cNvSpPr>
            <a:spLocks noGrp="1"/>
          </p:cNvSpPr>
          <p:nvPr>
            <p:ph type="title"/>
          </p:nvPr>
        </p:nvSpPr>
        <p:spPr>
          <a:xfrm>
            <a:off x="838200" y="365126"/>
            <a:ext cx="10515600" cy="718414"/>
          </a:xfrm>
        </p:spPr>
        <p:txBody>
          <a:bodyPr>
            <a:normAutofit/>
          </a:bodyPr>
          <a:lstStyle/>
          <a:p>
            <a:r>
              <a:rPr lang="en-US" altLang="zh-TW" dirty="0"/>
              <a:t>E.g. Reentrancy-Free Contract</a:t>
            </a:r>
            <a:endParaRPr lang="zh-TW" altLang="en-US" dirty="0"/>
          </a:p>
        </p:txBody>
      </p:sp>
      <p:sp>
        <p:nvSpPr>
          <p:cNvPr id="4" name="投影片編號版面配置區 3">
            <a:extLst>
              <a:ext uri="{FF2B5EF4-FFF2-40B4-BE49-F238E27FC236}">
                <a16:creationId xmlns:a16="http://schemas.microsoft.com/office/drawing/2014/main" id="{344D0793-F6DA-4826-B9C7-5EB2B5EDD463}"/>
              </a:ext>
            </a:extLst>
          </p:cNvPr>
          <p:cNvSpPr>
            <a:spLocks noGrp="1"/>
          </p:cNvSpPr>
          <p:nvPr>
            <p:ph type="sldNum" sz="quarter" idx="12"/>
          </p:nvPr>
        </p:nvSpPr>
        <p:spPr/>
        <p:txBody>
          <a:bodyPr/>
          <a:lstStyle/>
          <a:p>
            <a:fld id="{8C04AE96-B1B9-4ED2-B3ED-30B2680CEC7B}" type="slidenum">
              <a:rPr lang="zh-TW" altLang="en-US" smtClean="0"/>
              <a:pPr/>
              <a:t>23</a:t>
            </a:fld>
            <a:endParaRPr lang="zh-TW" altLang="en-US"/>
          </a:p>
        </p:txBody>
      </p:sp>
      <p:grpSp>
        <p:nvGrpSpPr>
          <p:cNvPr id="11" name="群組 10">
            <a:extLst>
              <a:ext uri="{FF2B5EF4-FFF2-40B4-BE49-F238E27FC236}">
                <a16:creationId xmlns:a16="http://schemas.microsoft.com/office/drawing/2014/main" id="{E477782D-939F-4035-A951-CDB35BFEB27D}"/>
              </a:ext>
            </a:extLst>
          </p:cNvPr>
          <p:cNvGrpSpPr/>
          <p:nvPr/>
        </p:nvGrpSpPr>
        <p:grpSpPr>
          <a:xfrm>
            <a:off x="935005" y="1120406"/>
            <a:ext cx="6408470" cy="5368850"/>
            <a:chOff x="925380" y="1282803"/>
            <a:chExt cx="6784456" cy="5683841"/>
          </a:xfrm>
        </p:grpSpPr>
        <p:pic>
          <p:nvPicPr>
            <p:cNvPr id="9" name="圖片 8">
              <a:extLst>
                <a:ext uri="{FF2B5EF4-FFF2-40B4-BE49-F238E27FC236}">
                  <a16:creationId xmlns:a16="http://schemas.microsoft.com/office/drawing/2014/main" id="{965E52CA-9C0B-49EC-AA6F-A412979C86DE}"/>
                </a:ext>
              </a:extLst>
            </p:cNvPr>
            <p:cNvPicPr>
              <a:picLocks noChangeAspect="1"/>
            </p:cNvPicPr>
            <p:nvPr/>
          </p:nvPicPr>
          <p:blipFill>
            <a:blip r:embed="rId2"/>
            <a:stretch>
              <a:fillRect/>
            </a:stretch>
          </p:blipFill>
          <p:spPr>
            <a:xfrm>
              <a:off x="944629" y="1282803"/>
              <a:ext cx="6765207" cy="4441968"/>
            </a:xfrm>
            <a:prstGeom prst="rect">
              <a:avLst/>
            </a:prstGeom>
          </p:spPr>
        </p:pic>
        <p:pic>
          <p:nvPicPr>
            <p:cNvPr id="10" name="圖片 9">
              <a:extLst>
                <a:ext uri="{FF2B5EF4-FFF2-40B4-BE49-F238E27FC236}">
                  <a16:creationId xmlns:a16="http://schemas.microsoft.com/office/drawing/2014/main" id="{5BD34362-3561-4C40-9D84-D36B3E735CB2}"/>
                </a:ext>
              </a:extLst>
            </p:cNvPr>
            <p:cNvPicPr>
              <a:picLocks noChangeAspect="1"/>
            </p:cNvPicPr>
            <p:nvPr/>
          </p:nvPicPr>
          <p:blipFill>
            <a:blip r:embed="rId3"/>
            <a:stretch>
              <a:fillRect/>
            </a:stretch>
          </p:blipFill>
          <p:spPr>
            <a:xfrm>
              <a:off x="925380" y="5677074"/>
              <a:ext cx="5870056" cy="1289570"/>
            </a:xfrm>
            <a:prstGeom prst="rect">
              <a:avLst/>
            </a:prstGeom>
          </p:spPr>
        </p:pic>
      </p:grpSp>
      <p:sp>
        <p:nvSpPr>
          <p:cNvPr id="12" name="矩形 11">
            <a:extLst>
              <a:ext uri="{FF2B5EF4-FFF2-40B4-BE49-F238E27FC236}">
                <a16:creationId xmlns:a16="http://schemas.microsoft.com/office/drawing/2014/main" id="{8832EEDE-5AF7-431B-8201-B5C413EE8801}"/>
              </a:ext>
            </a:extLst>
          </p:cNvPr>
          <p:cNvSpPr/>
          <p:nvPr/>
        </p:nvSpPr>
        <p:spPr>
          <a:xfrm>
            <a:off x="7563051" y="5405807"/>
            <a:ext cx="4016141" cy="646331"/>
          </a:xfrm>
          <a:prstGeom prst="rect">
            <a:avLst/>
          </a:prstGeom>
        </p:spPr>
        <p:txBody>
          <a:bodyPr wrap="square">
            <a:spAutoFit/>
          </a:bodyPr>
          <a:lstStyle/>
          <a:p>
            <a:pPr algn="just"/>
            <a:r>
              <a:rPr lang="en-US" altLang="zh-TW" dirty="0">
                <a:solidFill>
                  <a:srgbClr val="000000"/>
                </a:solidFill>
                <a:latin typeface="TimesNewRomanPSMT"/>
              </a:rPr>
              <a:t>Use the built-in </a:t>
            </a:r>
            <a:r>
              <a:rPr lang="en-US" altLang="zh-TW" sz="1400" dirty="0">
                <a:solidFill>
                  <a:srgbClr val="0000FF"/>
                </a:solidFill>
                <a:latin typeface="CourierNewPSMT"/>
              </a:rPr>
              <a:t>transfer</a:t>
            </a:r>
            <a:r>
              <a:rPr lang="en-US" altLang="zh-TW" sz="1400" dirty="0">
                <a:solidFill>
                  <a:srgbClr val="8F0012"/>
                </a:solidFill>
                <a:latin typeface="CourierNewPSMT"/>
              </a:rPr>
              <a:t> </a:t>
            </a:r>
            <a:r>
              <a:rPr lang="en-US" altLang="zh-TW" dirty="0">
                <a:solidFill>
                  <a:srgbClr val="000000"/>
                </a:solidFill>
                <a:latin typeface="TimesNewRomanPSMT"/>
              </a:rPr>
              <a:t>function when sending ether to external contracts.</a:t>
            </a:r>
            <a:endParaRPr lang="zh-TW" altLang="en-US" dirty="0"/>
          </a:p>
        </p:txBody>
      </p:sp>
      <p:cxnSp>
        <p:nvCxnSpPr>
          <p:cNvPr id="14" name="直線單箭頭接點 13">
            <a:extLst>
              <a:ext uri="{FF2B5EF4-FFF2-40B4-BE49-F238E27FC236}">
                <a16:creationId xmlns:a16="http://schemas.microsoft.com/office/drawing/2014/main" id="{B705AA85-904F-474F-B33A-6AE8CBE96D16}"/>
              </a:ext>
            </a:extLst>
          </p:cNvPr>
          <p:cNvCxnSpPr>
            <a:cxnSpLocks/>
          </p:cNvCxnSpPr>
          <p:nvPr/>
        </p:nvCxnSpPr>
        <p:spPr>
          <a:xfrm>
            <a:off x="5775158" y="5595647"/>
            <a:ext cx="1780674"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AC342189-A184-4429-9F7B-FAE921F78924}"/>
              </a:ext>
            </a:extLst>
          </p:cNvPr>
          <p:cNvSpPr/>
          <p:nvPr/>
        </p:nvSpPr>
        <p:spPr>
          <a:xfrm>
            <a:off x="7594577" y="4271148"/>
            <a:ext cx="3895338" cy="923330"/>
          </a:xfrm>
          <a:prstGeom prst="rect">
            <a:avLst/>
          </a:prstGeom>
        </p:spPr>
        <p:txBody>
          <a:bodyPr wrap="square">
            <a:spAutoFit/>
          </a:bodyPr>
          <a:lstStyle/>
          <a:p>
            <a:pPr algn="just"/>
            <a:r>
              <a:rPr lang="en-US" altLang="zh-TW" dirty="0">
                <a:latin typeface="TimesNewRomanPSMT"/>
              </a:rPr>
              <a:t>Ensure that all logic that changes state variables happens before ether is sent out of the contract (or any external call).</a:t>
            </a:r>
            <a:endParaRPr lang="zh-TW" altLang="en-US" dirty="0"/>
          </a:p>
        </p:txBody>
      </p:sp>
      <p:sp>
        <p:nvSpPr>
          <p:cNvPr id="17" name="右大括弧 16">
            <a:extLst>
              <a:ext uri="{FF2B5EF4-FFF2-40B4-BE49-F238E27FC236}">
                <a16:creationId xmlns:a16="http://schemas.microsoft.com/office/drawing/2014/main" id="{D41A2618-328B-4A1B-AA5B-67DC168E3E81}"/>
              </a:ext>
            </a:extLst>
          </p:cNvPr>
          <p:cNvSpPr/>
          <p:nvPr/>
        </p:nvSpPr>
        <p:spPr>
          <a:xfrm>
            <a:off x="7343475" y="4400685"/>
            <a:ext cx="212357" cy="646314"/>
          </a:xfrm>
          <a:prstGeom prst="rightBrace">
            <a:avLst>
              <a:gd name="adj1" fmla="val 29265"/>
              <a:gd name="adj2" fmla="val 50000"/>
            </a:avLst>
          </a:prstGeom>
          <a:ln>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00FF"/>
              </a:solidFill>
            </a:endParaRPr>
          </a:p>
        </p:txBody>
      </p:sp>
      <p:sp>
        <p:nvSpPr>
          <p:cNvPr id="18" name="矩形 17">
            <a:extLst>
              <a:ext uri="{FF2B5EF4-FFF2-40B4-BE49-F238E27FC236}">
                <a16:creationId xmlns:a16="http://schemas.microsoft.com/office/drawing/2014/main" id="{2C5D1DC5-7847-4C76-92E1-B07014BFC3AB}"/>
              </a:ext>
            </a:extLst>
          </p:cNvPr>
          <p:cNvSpPr/>
          <p:nvPr/>
        </p:nvSpPr>
        <p:spPr>
          <a:xfrm>
            <a:off x="7594577" y="3246944"/>
            <a:ext cx="3524527" cy="923330"/>
          </a:xfrm>
          <a:prstGeom prst="rect">
            <a:avLst/>
          </a:prstGeom>
        </p:spPr>
        <p:txBody>
          <a:bodyPr wrap="square">
            <a:spAutoFit/>
          </a:bodyPr>
          <a:lstStyle/>
          <a:p>
            <a:pPr algn="just"/>
            <a:r>
              <a:rPr lang="en-US" altLang="zh-TW" dirty="0">
                <a:latin typeface="TimesNewRomanPSMT"/>
              </a:rPr>
              <a:t>Introduce a </a:t>
            </a:r>
            <a:r>
              <a:rPr lang="en-US" altLang="zh-TW" dirty="0">
                <a:solidFill>
                  <a:srgbClr val="0000FF"/>
                </a:solidFill>
                <a:latin typeface="TimesNewRomanPSMT"/>
              </a:rPr>
              <a:t>mutex state variable </a:t>
            </a:r>
            <a:r>
              <a:rPr lang="en-US" altLang="zh-TW" dirty="0">
                <a:latin typeface="TimesNewRomanPSMT"/>
              </a:rPr>
              <a:t>that locks the contract during code execution, preventing reentrant calls.</a:t>
            </a:r>
            <a:endParaRPr lang="zh-TW" altLang="en-US" dirty="0"/>
          </a:p>
        </p:txBody>
      </p:sp>
      <p:cxnSp>
        <p:nvCxnSpPr>
          <p:cNvPr id="20" name="直線單箭頭接點 19">
            <a:extLst>
              <a:ext uri="{FF2B5EF4-FFF2-40B4-BE49-F238E27FC236}">
                <a16:creationId xmlns:a16="http://schemas.microsoft.com/office/drawing/2014/main" id="{A08648CC-54C3-4DBB-BB8C-80701BEA1911}"/>
              </a:ext>
            </a:extLst>
          </p:cNvPr>
          <p:cNvCxnSpPr/>
          <p:nvPr/>
        </p:nvCxnSpPr>
        <p:spPr>
          <a:xfrm>
            <a:off x="4626864" y="3703320"/>
            <a:ext cx="2889504"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手繪多邊形: 圖案 20">
            <a:extLst>
              <a:ext uri="{FF2B5EF4-FFF2-40B4-BE49-F238E27FC236}">
                <a16:creationId xmlns:a16="http://schemas.microsoft.com/office/drawing/2014/main" id="{756766BC-8F4E-43D1-A79D-67B4167D145F}"/>
              </a:ext>
            </a:extLst>
          </p:cNvPr>
          <p:cNvSpPr/>
          <p:nvPr/>
        </p:nvSpPr>
        <p:spPr>
          <a:xfrm>
            <a:off x="1730070" y="3712464"/>
            <a:ext cx="212357" cy="1693343"/>
          </a:xfrm>
          <a:custGeom>
            <a:avLst/>
            <a:gdLst>
              <a:gd name="connsiteX0" fmla="*/ 210312 w 228600"/>
              <a:gd name="connsiteY0" fmla="*/ 0 h 1673352"/>
              <a:gd name="connsiteX1" fmla="*/ 0 w 228600"/>
              <a:gd name="connsiteY1" fmla="*/ 0 h 1673352"/>
              <a:gd name="connsiteX2" fmla="*/ 0 w 228600"/>
              <a:gd name="connsiteY2" fmla="*/ 1673352 h 1673352"/>
              <a:gd name="connsiteX3" fmla="*/ 228600 w 228600"/>
              <a:gd name="connsiteY3" fmla="*/ 1673352 h 1673352"/>
            </a:gdLst>
            <a:ahLst/>
            <a:cxnLst>
              <a:cxn ang="0">
                <a:pos x="connsiteX0" y="connsiteY0"/>
              </a:cxn>
              <a:cxn ang="0">
                <a:pos x="connsiteX1" y="connsiteY1"/>
              </a:cxn>
              <a:cxn ang="0">
                <a:pos x="connsiteX2" y="connsiteY2"/>
              </a:cxn>
              <a:cxn ang="0">
                <a:pos x="connsiteX3" y="connsiteY3"/>
              </a:cxn>
            </a:cxnLst>
            <a:rect l="l" t="t" r="r" b="b"/>
            <a:pathLst>
              <a:path w="228600" h="1673352">
                <a:moveTo>
                  <a:pt x="210312" y="0"/>
                </a:moveTo>
                <a:lnTo>
                  <a:pt x="0" y="0"/>
                </a:lnTo>
                <a:lnTo>
                  <a:pt x="0" y="1673352"/>
                </a:lnTo>
                <a:lnTo>
                  <a:pt x="228600" y="1673352"/>
                </a:lnTo>
              </a:path>
            </a:pathLst>
          </a:custGeom>
          <a:noFill/>
          <a:ln>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左中括弧 2">
            <a:extLst>
              <a:ext uri="{FF2B5EF4-FFF2-40B4-BE49-F238E27FC236}">
                <a16:creationId xmlns:a16="http://schemas.microsoft.com/office/drawing/2014/main" id="{786243C4-19D5-4300-8113-A185B62A20F3}"/>
              </a:ext>
            </a:extLst>
          </p:cNvPr>
          <p:cNvSpPr/>
          <p:nvPr/>
        </p:nvSpPr>
        <p:spPr>
          <a:xfrm>
            <a:off x="1958670" y="5385816"/>
            <a:ext cx="66900" cy="604076"/>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3904961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DAD177-6083-4415-B902-53C67237E38E}"/>
              </a:ext>
            </a:extLst>
          </p:cNvPr>
          <p:cNvSpPr>
            <a:spLocks noGrp="1"/>
          </p:cNvSpPr>
          <p:nvPr>
            <p:ph type="title"/>
          </p:nvPr>
        </p:nvSpPr>
        <p:spPr>
          <a:xfrm>
            <a:off x="838200" y="365126"/>
            <a:ext cx="10515600" cy="857282"/>
          </a:xfrm>
        </p:spPr>
        <p:txBody>
          <a:bodyPr/>
          <a:lstStyle/>
          <a:p>
            <a:r>
              <a:rPr lang="en-US" altLang="zh-TW" dirty="0"/>
              <a:t>Security Risk: </a:t>
            </a:r>
            <a:r>
              <a:rPr lang="en-US" altLang="zh-TW" dirty="0">
                <a:solidFill>
                  <a:srgbClr val="0070C0"/>
                </a:solidFill>
              </a:rPr>
              <a:t>Arithmetic Over/Underflows</a:t>
            </a:r>
            <a:endParaRPr lang="zh-TW" altLang="en-US" dirty="0">
              <a:solidFill>
                <a:srgbClr val="0070C0"/>
              </a:solidFill>
            </a:endParaRPr>
          </a:p>
        </p:txBody>
      </p:sp>
      <p:sp>
        <p:nvSpPr>
          <p:cNvPr id="3" name="內容版面配置區 2">
            <a:extLst>
              <a:ext uri="{FF2B5EF4-FFF2-40B4-BE49-F238E27FC236}">
                <a16:creationId xmlns:a16="http://schemas.microsoft.com/office/drawing/2014/main" id="{FCFF1CC9-ED1E-4D32-9ED3-59B9F032C275}"/>
              </a:ext>
            </a:extLst>
          </p:cNvPr>
          <p:cNvSpPr>
            <a:spLocks noGrp="1"/>
          </p:cNvSpPr>
          <p:nvPr>
            <p:ph idx="1"/>
          </p:nvPr>
        </p:nvSpPr>
        <p:spPr>
          <a:xfrm>
            <a:off x="838200" y="1299410"/>
            <a:ext cx="10515600" cy="5056939"/>
          </a:xfrm>
        </p:spPr>
        <p:txBody>
          <a:bodyPr>
            <a:normAutofit/>
          </a:bodyPr>
          <a:lstStyle/>
          <a:p>
            <a:pPr algn="just"/>
            <a:r>
              <a:rPr lang="en-US" altLang="zh-TW" dirty="0"/>
              <a:t>EVM specifies fixed-size data types for integers. </a:t>
            </a:r>
          </a:p>
          <a:p>
            <a:pPr lvl="1" algn="just">
              <a:spcBef>
                <a:spcPts val="600"/>
              </a:spcBef>
            </a:pPr>
            <a:r>
              <a:rPr lang="en-US" altLang="zh-TW" dirty="0"/>
              <a:t>An integer variable can represent only a certain range of numbers. Variables in Solidity can be exploited if user input is unchecked and calculations are performed that </a:t>
            </a:r>
            <a:r>
              <a:rPr lang="en-US" altLang="zh-TW" dirty="0">
                <a:solidFill>
                  <a:srgbClr val="FF0000"/>
                </a:solidFill>
              </a:rPr>
              <a:t>result in numbers that lie outside the range of the data type</a:t>
            </a:r>
            <a:r>
              <a:rPr lang="en-US" altLang="zh-TW" dirty="0"/>
              <a:t>.</a:t>
            </a:r>
          </a:p>
          <a:p>
            <a:pPr lvl="1" algn="just">
              <a:spcBef>
                <a:spcPts val="600"/>
              </a:spcBef>
            </a:pPr>
            <a:r>
              <a:rPr lang="en-US" altLang="zh-TW" dirty="0"/>
              <a:t>E.g. Attacking a TimeLock contract (Example 9-3 in P.343).</a:t>
            </a:r>
          </a:p>
          <a:p>
            <a:pPr lvl="1" algn="just">
              <a:spcBef>
                <a:spcPts val="600"/>
              </a:spcBef>
            </a:pPr>
            <a:r>
              <a:rPr lang="en-US" altLang="zh-TW" dirty="0"/>
              <a:t>Real-World Examples: </a:t>
            </a:r>
            <a:r>
              <a:rPr lang="en-US" altLang="zh-TW" dirty="0" err="1"/>
              <a:t>PoWHC</a:t>
            </a:r>
            <a:r>
              <a:rPr lang="en-US" altLang="zh-TW" dirty="0"/>
              <a:t> and Batch Transfer Overflow (CVE-2018–10299)</a:t>
            </a:r>
          </a:p>
          <a:p>
            <a:pPr algn="just">
              <a:spcBef>
                <a:spcPts val="1200"/>
              </a:spcBef>
            </a:pPr>
            <a:r>
              <a:rPr lang="en-US" altLang="zh-TW" dirty="0"/>
              <a:t>Preventative Techniques</a:t>
            </a:r>
          </a:p>
          <a:p>
            <a:pPr lvl="1" algn="just">
              <a:spcBef>
                <a:spcPts val="600"/>
              </a:spcBef>
            </a:pPr>
            <a:r>
              <a:rPr lang="en-US" altLang="zh-TW" dirty="0"/>
              <a:t>Use or build mathematical libraries that replace the standard math operators addition, subtraction, and multiplication (division is excluded as it does not cause over/underflows and the EVM reverts on division by 0).</a:t>
            </a:r>
          </a:p>
          <a:p>
            <a:pPr lvl="1" algn="just">
              <a:spcBef>
                <a:spcPts val="600"/>
              </a:spcBef>
            </a:pPr>
            <a:r>
              <a:rPr lang="en-US" altLang="zh-TW" dirty="0" err="1">
                <a:solidFill>
                  <a:srgbClr val="0070C0"/>
                </a:solidFill>
              </a:rPr>
              <a:t>OpenZeppelin</a:t>
            </a:r>
            <a:r>
              <a:rPr lang="en-US" altLang="zh-TW" dirty="0"/>
              <a:t> has done a great job of building and auditing secure libraries for the Ethereum community. Its </a:t>
            </a:r>
            <a:r>
              <a:rPr lang="en-US" altLang="zh-TW" dirty="0" err="1">
                <a:solidFill>
                  <a:srgbClr val="0070C0"/>
                </a:solidFill>
              </a:rPr>
              <a:t>SafeMath</a:t>
            </a:r>
            <a:r>
              <a:rPr lang="en-US" altLang="zh-TW" dirty="0">
                <a:solidFill>
                  <a:srgbClr val="0070C0"/>
                </a:solidFill>
              </a:rPr>
              <a:t> library </a:t>
            </a:r>
            <a:r>
              <a:rPr lang="en-US" altLang="zh-TW" dirty="0"/>
              <a:t>can be used to avoid under/overflow vulnerabilities.</a:t>
            </a:r>
            <a:endParaRPr lang="zh-TW" altLang="en-US" dirty="0"/>
          </a:p>
        </p:txBody>
      </p:sp>
      <p:sp>
        <p:nvSpPr>
          <p:cNvPr id="4" name="投影片編號版面配置區 3">
            <a:extLst>
              <a:ext uri="{FF2B5EF4-FFF2-40B4-BE49-F238E27FC236}">
                <a16:creationId xmlns:a16="http://schemas.microsoft.com/office/drawing/2014/main" id="{C1441EEA-BAEF-4391-9BE2-922B8ACB4061}"/>
              </a:ext>
            </a:extLst>
          </p:cNvPr>
          <p:cNvSpPr>
            <a:spLocks noGrp="1"/>
          </p:cNvSpPr>
          <p:nvPr>
            <p:ph type="sldNum" sz="quarter" idx="12"/>
          </p:nvPr>
        </p:nvSpPr>
        <p:spPr/>
        <p:txBody>
          <a:bodyPr/>
          <a:lstStyle/>
          <a:p>
            <a:fld id="{8C04AE96-B1B9-4ED2-B3ED-30B2680CEC7B}" type="slidenum">
              <a:rPr lang="zh-TW" altLang="en-US" smtClean="0"/>
              <a:pPr/>
              <a:t>24</a:t>
            </a:fld>
            <a:endParaRPr lang="zh-TW" altLang="en-US"/>
          </a:p>
        </p:txBody>
      </p:sp>
    </p:spTree>
    <p:extLst>
      <p:ext uri="{BB962C8B-B14F-4D97-AF65-F5344CB8AC3E}">
        <p14:creationId xmlns:p14="http://schemas.microsoft.com/office/powerpoint/2010/main" val="2366882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DAD177-6083-4415-B902-53C67237E38E}"/>
              </a:ext>
            </a:extLst>
          </p:cNvPr>
          <p:cNvSpPr>
            <a:spLocks noGrp="1"/>
          </p:cNvSpPr>
          <p:nvPr>
            <p:ph type="title"/>
          </p:nvPr>
        </p:nvSpPr>
        <p:spPr>
          <a:xfrm>
            <a:off x="838200" y="365125"/>
            <a:ext cx="10515600" cy="869661"/>
          </a:xfrm>
        </p:spPr>
        <p:txBody>
          <a:bodyPr/>
          <a:lstStyle/>
          <a:p>
            <a:r>
              <a:rPr lang="en-US" altLang="zh-TW" dirty="0"/>
              <a:t>Security Risks…</a:t>
            </a:r>
            <a:endParaRPr lang="zh-TW" altLang="en-US" dirty="0"/>
          </a:p>
        </p:txBody>
      </p:sp>
      <p:sp>
        <p:nvSpPr>
          <p:cNvPr id="4" name="投影片編號版面配置區 3">
            <a:extLst>
              <a:ext uri="{FF2B5EF4-FFF2-40B4-BE49-F238E27FC236}">
                <a16:creationId xmlns:a16="http://schemas.microsoft.com/office/drawing/2014/main" id="{C1441EEA-BAEF-4391-9BE2-922B8ACB4061}"/>
              </a:ext>
            </a:extLst>
          </p:cNvPr>
          <p:cNvSpPr>
            <a:spLocks noGrp="1"/>
          </p:cNvSpPr>
          <p:nvPr>
            <p:ph type="sldNum" sz="quarter" idx="12"/>
          </p:nvPr>
        </p:nvSpPr>
        <p:spPr/>
        <p:txBody>
          <a:bodyPr/>
          <a:lstStyle/>
          <a:p>
            <a:fld id="{8C04AE96-B1B9-4ED2-B3ED-30B2680CEC7B}" type="slidenum">
              <a:rPr lang="zh-TW" altLang="en-US" smtClean="0"/>
              <a:pPr/>
              <a:t>25</a:t>
            </a:fld>
            <a:endParaRPr lang="zh-TW" altLang="en-US"/>
          </a:p>
        </p:txBody>
      </p:sp>
      <p:pic>
        <p:nvPicPr>
          <p:cNvPr id="9" name="內容版面配置區 8">
            <a:extLst>
              <a:ext uri="{FF2B5EF4-FFF2-40B4-BE49-F238E27FC236}">
                <a16:creationId xmlns:a16="http://schemas.microsoft.com/office/drawing/2014/main" id="{1C0ED116-8233-4078-9984-FFE4A6B166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4520" y="1218486"/>
            <a:ext cx="9162960" cy="5154165"/>
          </a:xfrm>
          <a:prstGeom prst="rect">
            <a:avLst/>
          </a:prstGeom>
        </p:spPr>
      </p:pic>
    </p:spTree>
    <p:extLst>
      <p:ext uri="{BB962C8B-B14F-4D97-AF65-F5344CB8AC3E}">
        <p14:creationId xmlns:p14="http://schemas.microsoft.com/office/powerpoint/2010/main" val="1049160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813D6B-D5D6-492C-9772-F2E453F2692B}"/>
              </a:ext>
            </a:extLst>
          </p:cNvPr>
          <p:cNvSpPr>
            <a:spLocks noGrp="1"/>
          </p:cNvSpPr>
          <p:nvPr>
            <p:ph type="title"/>
          </p:nvPr>
        </p:nvSpPr>
        <p:spPr>
          <a:xfrm>
            <a:off x="838200" y="305334"/>
            <a:ext cx="10515600" cy="751406"/>
          </a:xfrm>
        </p:spPr>
        <p:txBody>
          <a:bodyPr>
            <a:noAutofit/>
          </a:bodyPr>
          <a:lstStyle/>
          <a:p>
            <a:r>
              <a:rPr lang="en-US" altLang="zh-TW" sz="3600" dirty="0"/>
              <a:t>Ref. </a:t>
            </a:r>
            <a:r>
              <a:rPr lang="en-US" altLang="zh-TW" sz="3600" dirty="0">
                <a:solidFill>
                  <a:srgbClr val="0070C0"/>
                </a:solidFill>
                <a:hlinkClick r:id="rId2">
                  <a:extLst>
                    <a:ext uri="{A12FA001-AC4F-418D-AE19-62706E023703}">
                      <ahyp:hlinkClr xmlns:ahyp="http://schemas.microsoft.com/office/drawing/2018/hyperlinkcolor" val="tx"/>
                    </a:ext>
                  </a:extLst>
                </a:hlinkClick>
              </a:rPr>
              <a:t>Solidity Best Practices for Smart Contract Security</a:t>
            </a:r>
            <a:endParaRPr lang="zh-TW" altLang="en-US" sz="3600" dirty="0">
              <a:solidFill>
                <a:srgbClr val="0070C0"/>
              </a:solidFill>
            </a:endParaRPr>
          </a:p>
        </p:txBody>
      </p:sp>
      <p:sp>
        <p:nvSpPr>
          <p:cNvPr id="3" name="內容版面配置區 2">
            <a:extLst>
              <a:ext uri="{FF2B5EF4-FFF2-40B4-BE49-F238E27FC236}">
                <a16:creationId xmlns:a16="http://schemas.microsoft.com/office/drawing/2014/main" id="{880A0BCA-4499-43B5-A70A-925BB329077F}"/>
              </a:ext>
            </a:extLst>
          </p:cNvPr>
          <p:cNvSpPr>
            <a:spLocks noGrp="1"/>
          </p:cNvSpPr>
          <p:nvPr>
            <p:ph idx="1"/>
          </p:nvPr>
        </p:nvSpPr>
        <p:spPr>
          <a:xfrm>
            <a:off x="838200" y="1056740"/>
            <a:ext cx="10515600" cy="5392186"/>
          </a:xfrm>
        </p:spPr>
        <p:txBody>
          <a:bodyPr>
            <a:normAutofit/>
          </a:bodyPr>
          <a:lstStyle/>
          <a:p>
            <a:pPr>
              <a:spcBef>
                <a:spcPts val="900"/>
              </a:spcBef>
            </a:pPr>
            <a:r>
              <a:rPr lang="en-US" altLang="zh-TW" dirty="0"/>
              <a:t>Use assert(), require(), revert() properly</a:t>
            </a:r>
          </a:p>
          <a:p>
            <a:pPr>
              <a:spcBef>
                <a:spcPts val="900"/>
              </a:spcBef>
            </a:pPr>
            <a:r>
              <a:rPr lang="en-US" altLang="zh-TW" dirty="0"/>
              <a:t>Use modifiers only for checks</a:t>
            </a:r>
          </a:p>
          <a:p>
            <a:pPr>
              <a:spcBef>
                <a:spcPts val="900"/>
              </a:spcBef>
            </a:pPr>
            <a:r>
              <a:rPr lang="en-US" altLang="zh-TW" dirty="0"/>
              <a:t>Beware rounding with integer division</a:t>
            </a:r>
          </a:p>
          <a:p>
            <a:pPr>
              <a:spcBef>
                <a:spcPts val="900"/>
              </a:spcBef>
            </a:pPr>
            <a:r>
              <a:rPr lang="en-US" altLang="zh-TW" dirty="0"/>
              <a:t>Be aware of the tradeoffs between abstract contracts and interfaces</a:t>
            </a:r>
          </a:p>
          <a:p>
            <a:pPr>
              <a:spcBef>
                <a:spcPts val="900"/>
              </a:spcBef>
            </a:pPr>
            <a:r>
              <a:rPr lang="en-US" altLang="zh-TW" dirty="0"/>
              <a:t>Fallback functions</a:t>
            </a:r>
          </a:p>
          <a:p>
            <a:pPr lvl="1">
              <a:spcBef>
                <a:spcPts val="900"/>
              </a:spcBef>
            </a:pPr>
            <a:r>
              <a:rPr lang="en-US" altLang="zh-TW" dirty="0"/>
              <a:t>Keep fallback functions simple</a:t>
            </a:r>
          </a:p>
          <a:p>
            <a:pPr lvl="1">
              <a:spcBef>
                <a:spcPts val="900"/>
              </a:spcBef>
            </a:pPr>
            <a:r>
              <a:rPr lang="en-US" altLang="zh-TW" dirty="0"/>
              <a:t>Check data length in fallback functions</a:t>
            </a:r>
          </a:p>
          <a:p>
            <a:pPr>
              <a:spcBef>
                <a:spcPts val="900"/>
              </a:spcBef>
            </a:pPr>
            <a:r>
              <a:rPr lang="en-US" altLang="zh-TW" dirty="0"/>
              <a:t>Explicitly mark payable functions and state variables</a:t>
            </a:r>
          </a:p>
          <a:p>
            <a:pPr>
              <a:spcBef>
                <a:spcPts val="900"/>
              </a:spcBef>
            </a:pPr>
            <a:r>
              <a:rPr lang="en-US" altLang="zh-TW" dirty="0"/>
              <a:t>Explicitly mark visibility in functions and state variables</a:t>
            </a:r>
          </a:p>
          <a:p>
            <a:pPr>
              <a:spcBef>
                <a:spcPts val="900"/>
              </a:spcBef>
            </a:pPr>
            <a:r>
              <a:rPr lang="en-US" altLang="zh-TW" dirty="0"/>
              <a:t>Lock pragmas to specific compiler version</a:t>
            </a:r>
          </a:p>
          <a:p>
            <a:pPr>
              <a:spcBef>
                <a:spcPts val="900"/>
              </a:spcBef>
            </a:pPr>
            <a:r>
              <a:rPr lang="en-US" altLang="zh-TW" dirty="0"/>
              <a:t>…</a:t>
            </a:r>
          </a:p>
        </p:txBody>
      </p:sp>
      <p:sp>
        <p:nvSpPr>
          <p:cNvPr id="4" name="投影片編號版面配置區 3">
            <a:extLst>
              <a:ext uri="{FF2B5EF4-FFF2-40B4-BE49-F238E27FC236}">
                <a16:creationId xmlns:a16="http://schemas.microsoft.com/office/drawing/2014/main" id="{469A6E55-B75B-412D-A49E-5A3881158E90}"/>
              </a:ext>
            </a:extLst>
          </p:cNvPr>
          <p:cNvSpPr>
            <a:spLocks noGrp="1"/>
          </p:cNvSpPr>
          <p:nvPr>
            <p:ph type="sldNum" sz="quarter" idx="12"/>
          </p:nvPr>
        </p:nvSpPr>
        <p:spPr/>
        <p:txBody>
          <a:bodyPr/>
          <a:lstStyle/>
          <a:p>
            <a:fld id="{8C04AE96-B1B9-4ED2-B3ED-30B2680CEC7B}" type="slidenum">
              <a:rPr lang="zh-TW" altLang="en-US" smtClean="0"/>
              <a:pPr/>
              <a:t>26</a:t>
            </a:fld>
            <a:endParaRPr lang="zh-TW" altLang="en-US"/>
          </a:p>
        </p:txBody>
      </p:sp>
    </p:spTree>
    <p:extLst>
      <p:ext uri="{BB962C8B-B14F-4D97-AF65-F5344CB8AC3E}">
        <p14:creationId xmlns:p14="http://schemas.microsoft.com/office/powerpoint/2010/main" val="4038714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E7BBDD-E5E7-45B8-BEFD-3BF3FC38BBCA}"/>
              </a:ext>
            </a:extLst>
          </p:cNvPr>
          <p:cNvSpPr>
            <a:spLocks noGrp="1"/>
          </p:cNvSpPr>
          <p:nvPr>
            <p:ph type="title"/>
          </p:nvPr>
        </p:nvSpPr>
        <p:spPr/>
        <p:txBody>
          <a:bodyPr/>
          <a:lstStyle/>
          <a:p>
            <a:r>
              <a:rPr lang="en-US" altLang="zh-TW" dirty="0">
                <a:solidFill>
                  <a:srgbClr val="0070C0"/>
                </a:solidFill>
              </a:rPr>
              <a:t>Smart Contracts</a:t>
            </a:r>
            <a:endParaRPr lang="zh-TW" altLang="en-US" dirty="0">
              <a:solidFill>
                <a:srgbClr val="0070C0"/>
              </a:solidFill>
            </a:endParaRPr>
          </a:p>
        </p:txBody>
      </p:sp>
      <p:sp>
        <p:nvSpPr>
          <p:cNvPr id="3" name="內容版面配置區 2">
            <a:extLst>
              <a:ext uri="{FF2B5EF4-FFF2-40B4-BE49-F238E27FC236}">
                <a16:creationId xmlns:a16="http://schemas.microsoft.com/office/drawing/2014/main" id="{5BAAE2C7-E3AF-47D4-BB29-8BCC2A172A7D}"/>
              </a:ext>
            </a:extLst>
          </p:cNvPr>
          <p:cNvSpPr>
            <a:spLocks noGrp="1"/>
          </p:cNvSpPr>
          <p:nvPr>
            <p:ph idx="1"/>
          </p:nvPr>
        </p:nvSpPr>
        <p:spPr/>
        <p:txBody>
          <a:bodyPr/>
          <a:lstStyle/>
          <a:p>
            <a:pPr algn="just">
              <a:spcBef>
                <a:spcPts val="1200"/>
              </a:spcBef>
            </a:pPr>
            <a:r>
              <a:rPr lang="en-US" altLang="zh-TW" dirty="0">
                <a:solidFill>
                  <a:srgbClr val="0070C0"/>
                </a:solidFill>
              </a:rPr>
              <a:t>Immutable</a:t>
            </a:r>
            <a:r>
              <a:rPr lang="en-US" altLang="zh-TW" dirty="0"/>
              <a:t> </a:t>
            </a:r>
            <a:r>
              <a:rPr lang="en-US" altLang="zh-TW" dirty="0">
                <a:solidFill>
                  <a:srgbClr val="FF0000"/>
                </a:solidFill>
              </a:rPr>
              <a:t>computer programs </a:t>
            </a:r>
            <a:r>
              <a:rPr lang="en-US" altLang="zh-TW" dirty="0"/>
              <a:t>that </a:t>
            </a:r>
            <a:r>
              <a:rPr lang="en-US" altLang="zh-TW" dirty="0">
                <a:solidFill>
                  <a:srgbClr val="00B050"/>
                </a:solidFill>
              </a:rPr>
              <a:t>run deterministically </a:t>
            </a:r>
            <a:r>
              <a:rPr lang="en-US" altLang="zh-TW" dirty="0"/>
              <a:t>in the context of an </a:t>
            </a:r>
            <a:r>
              <a:rPr lang="en-US" altLang="zh-TW" dirty="0">
                <a:solidFill>
                  <a:srgbClr val="0000FF"/>
                </a:solidFill>
              </a:rPr>
              <a:t>Ethereum Virtual Machine </a:t>
            </a:r>
            <a:r>
              <a:rPr lang="en-US" altLang="zh-TW" dirty="0"/>
              <a:t>as part of the Ethereum network protocol — i.e., on the decentralized Ethereum world computer.</a:t>
            </a:r>
          </a:p>
          <a:p>
            <a:pPr lvl="1" algn="just">
              <a:spcBef>
                <a:spcPts val="1200"/>
              </a:spcBef>
            </a:pPr>
            <a:r>
              <a:rPr lang="en-US" altLang="zh-TW" dirty="0"/>
              <a:t>Smart contracts are simply computer programs.</a:t>
            </a:r>
          </a:p>
          <a:p>
            <a:pPr lvl="1" algn="just">
              <a:spcBef>
                <a:spcPts val="1200"/>
              </a:spcBef>
            </a:pPr>
            <a:r>
              <a:rPr lang="en-US" altLang="zh-TW" dirty="0"/>
              <a:t>Once deployed, the code of a smart contract cannot change. Unlike with traditional software, the only way to modify a smart contract is to deploy a new instance.</a:t>
            </a:r>
          </a:p>
          <a:p>
            <a:pPr lvl="1" algn="just">
              <a:spcBef>
                <a:spcPts val="1200"/>
              </a:spcBef>
            </a:pPr>
            <a:r>
              <a:rPr lang="en-US" altLang="zh-TW" dirty="0"/>
              <a:t>The outcome of the execution of a smart contract is the same for everyone who runs it, given the context of the transaction that initiated its execution and the state of the Ethereum blockchain at the moment of execution.</a:t>
            </a:r>
          </a:p>
          <a:p>
            <a:pPr lvl="1"/>
            <a:endParaRPr lang="zh-TW" altLang="en-US" dirty="0"/>
          </a:p>
        </p:txBody>
      </p:sp>
      <p:sp>
        <p:nvSpPr>
          <p:cNvPr id="4" name="投影片編號版面配置區 3">
            <a:extLst>
              <a:ext uri="{FF2B5EF4-FFF2-40B4-BE49-F238E27FC236}">
                <a16:creationId xmlns:a16="http://schemas.microsoft.com/office/drawing/2014/main" id="{ED7ABEDF-90E9-4A09-AE12-31BC244701EC}"/>
              </a:ext>
            </a:extLst>
          </p:cNvPr>
          <p:cNvSpPr>
            <a:spLocks noGrp="1"/>
          </p:cNvSpPr>
          <p:nvPr>
            <p:ph type="sldNum" sz="quarter" idx="12"/>
          </p:nvPr>
        </p:nvSpPr>
        <p:spPr/>
        <p:txBody>
          <a:bodyPr/>
          <a:lstStyle/>
          <a:p>
            <a:fld id="{8C04AE96-B1B9-4ED2-B3ED-30B2680CEC7B}" type="slidenum">
              <a:rPr lang="zh-TW" altLang="en-US" smtClean="0"/>
              <a:pPr/>
              <a:t>3</a:t>
            </a:fld>
            <a:endParaRPr lang="zh-TW" altLang="en-US"/>
          </a:p>
        </p:txBody>
      </p:sp>
    </p:spTree>
    <p:extLst>
      <p:ext uri="{BB962C8B-B14F-4D97-AF65-F5344CB8AC3E}">
        <p14:creationId xmlns:p14="http://schemas.microsoft.com/office/powerpoint/2010/main" val="1503417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6D78E2-8D5D-4F85-AA27-767729C005EF}"/>
              </a:ext>
            </a:extLst>
          </p:cNvPr>
          <p:cNvSpPr>
            <a:spLocks noGrp="1"/>
          </p:cNvSpPr>
          <p:nvPr>
            <p:ph type="title"/>
          </p:nvPr>
        </p:nvSpPr>
        <p:spPr/>
        <p:txBody>
          <a:bodyPr/>
          <a:lstStyle/>
          <a:p>
            <a:r>
              <a:rPr lang="en-US" altLang="zh-TW" dirty="0"/>
              <a:t>Life Cycle of a Smart Contract (1/2)</a:t>
            </a:r>
            <a:endParaRPr lang="zh-TW" altLang="en-US" dirty="0"/>
          </a:p>
        </p:txBody>
      </p:sp>
      <p:sp>
        <p:nvSpPr>
          <p:cNvPr id="3" name="內容版面配置區 2">
            <a:extLst>
              <a:ext uri="{FF2B5EF4-FFF2-40B4-BE49-F238E27FC236}">
                <a16:creationId xmlns:a16="http://schemas.microsoft.com/office/drawing/2014/main" id="{773DDF73-92A2-4611-8230-DB98D7367A9B}"/>
              </a:ext>
            </a:extLst>
          </p:cNvPr>
          <p:cNvSpPr>
            <a:spLocks noGrp="1"/>
          </p:cNvSpPr>
          <p:nvPr>
            <p:ph idx="1"/>
          </p:nvPr>
        </p:nvSpPr>
        <p:spPr>
          <a:xfrm>
            <a:off x="838200" y="1488332"/>
            <a:ext cx="10515600" cy="4688631"/>
          </a:xfrm>
        </p:spPr>
        <p:txBody>
          <a:bodyPr>
            <a:normAutofit/>
          </a:bodyPr>
          <a:lstStyle/>
          <a:p>
            <a:pPr algn="just">
              <a:spcBef>
                <a:spcPts val="600"/>
              </a:spcBef>
            </a:pPr>
            <a:r>
              <a:rPr lang="en-US" altLang="zh-TW" dirty="0"/>
              <a:t>Smart contracts are typically </a:t>
            </a:r>
            <a:r>
              <a:rPr lang="en-US" altLang="zh-TW" dirty="0">
                <a:solidFill>
                  <a:srgbClr val="0070C0"/>
                </a:solidFill>
              </a:rPr>
              <a:t>written in a high-level language</a:t>
            </a:r>
            <a:r>
              <a:rPr lang="en-US" altLang="zh-TW" dirty="0"/>
              <a:t>, such as Solidity. But in order to run, they must </a:t>
            </a:r>
            <a:r>
              <a:rPr lang="en-US" altLang="zh-TW" dirty="0">
                <a:solidFill>
                  <a:srgbClr val="0000FF"/>
                </a:solidFill>
              </a:rPr>
              <a:t>be compiled </a:t>
            </a:r>
            <a:r>
              <a:rPr lang="en-US" altLang="zh-TW" dirty="0"/>
              <a:t>to the </a:t>
            </a:r>
            <a:r>
              <a:rPr lang="en-US" altLang="zh-TW" dirty="0">
                <a:solidFill>
                  <a:srgbClr val="0000FF"/>
                </a:solidFill>
              </a:rPr>
              <a:t>low-level bytecode</a:t>
            </a:r>
            <a:r>
              <a:rPr lang="en-US" altLang="zh-TW" dirty="0"/>
              <a:t> that runs in the EVM.</a:t>
            </a:r>
          </a:p>
          <a:p>
            <a:pPr algn="just">
              <a:spcBef>
                <a:spcPts val="1200"/>
              </a:spcBef>
            </a:pPr>
            <a:r>
              <a:rPr lang="en-US" altLang="zh-TW" dirty="0"/>
              <a:t>Once compiled, they are </a:t>
            </a:r>
            <a:r>
              <a:rPr lang="en-US" altLang="zh-TW" dirty="0">
                <a:solidFill>
                  <a:srgbClr val="0070C0"/>
                </a:solidFill>
              </a:rPr>
              <a:t>deployed</a:t>
            </a:r>
            <a:r>
              <a:rPr lang="en-US" altLang="zh-TW" dirty="0"/>
              <a:t> on the Ethereum platform using a special </a:t>
            </a:r>
            <a:r>
              <a:rPr lang="en-US" altLang="zh-TW" dirty="0">
                <a:solidFill>
                  <a:srgbClr val="0070C0"/>
                </a:solidFill>
              </a:rPr>
              <a:t>contract creation transaction</a:t>
            </a:r>
            <a:r>
              <a:rPr lang="en-US" altLang="zh-TW" dirty="0"/>
              <a:t>, which is identified as such by being sent to the special contract creation address, namely 0x0.</a:t>
            </a:r>
          </a:p>
          <a:p>
            <a:pPr lvl="1" algn="just">
              <a:spcBef>
                <a:spcPts val="1200"/>
              </a:spcBef>
            </a:pPr>
            <a:r>
              <a:rPr lang="en-US" altLang="zh-TW" dirty="0">
                <a:solidFill>
                  <a:srgbClr val="FF0000"/>
                </a:solidFill>
              </a:rPr>
              <a:t>Each contract is identified by an Ethereum address</a:t>
            </a:r>
            <a:r>
              <a:rPr lang="en-US" altLang="zh-TW" dirty="0"/>
              <a:t>, which is derived from the creation transaction as a function of the originating account and nonce.</a:t>
            </a:r>
          </a:p>
          <a:p>
            <a:pPr algn="just">
              <a:spcBef>
                <a:spcPts val="1200"/>
              </a:spcBef>
            </a:pPr>
            <a:r>
              <a:rPr lang="en-US" altLang="zh-TW" dirty="0"/>
              <a:t>A contract can call another contract that can call another contract, and so on, but the first contract in such a chain of execution will always have been called by a transaction from an EOA.</a:t>
            </a:r>
          </a:p>
          <a:p>
            <a:endParaRPr lang="zh-TW" altLang="en-US" dirty="0"/>
          </a:p>
        </p:txBody>
      </p:sp>
      <p:sp>
        <p:nvSpPr>
          <p:cNvPr id="4" name="投影片編號版面配置區 3">
            <a:extLst>
              <a:ext uri="{FF2B5EF4-FFF2-40B4-BE49-F238E27FC236}">
                <a16:creationId xmlns:a16="http://schemas.microsoft.com/office/drawing/2014/main" id="{5C7E4D06-39EE-40A8-84E2-DAA6BD1C40D4}"/>
              </a:ext>
            </a:extLst>
          </p:cNvPr>
          <p:cNvSpPr>
            <a:spLocks noGrp="1"/>
          </p:cNvSpPr>
          <p:nvPr>
            <p:ph type="sldNum" sz="quarter" idx="12"/>
          </p:nvPr>
        </p:nvSpPr>
        <p:spPr/>
        <p:txBody>
          <a:bodyPr/>
          <a:lstStyle/>
          <a:p>
            <a:fld id="{8C04AE96-B1B9-4ED2-B3ED-30B2680CEC7B}" type="slidenum">
              <a:rPr lang="zh-TW" altLang="en-US" smtClean="0"/>
              <a:pPr/>
              <a:t>4</a:t>
            </a:fld>
            <a:endParaRPr lang="zh-TW" altLang="en-US"/>
          </a:p>
        </p:txBody>
      </p:sp>
    </p:spTree>
    <p:extLst>
      <p:ext uri="{BB962C8B-B14F-4D97-AF65-F5344CB8AC3E}">
        <p14:creationId xmlns:p14="http://schemas.microsoft.com/office/powerpoint/2010/main" val="2263204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6CE186-5BF1-4AE8-A727-20329DED0A24}"/>
              </a:ext>
            </a:extLst>
          </p:cNvPr>
          <p:cNvSpPr>
            <a:spLocks noGrp="1"/>
          </p:cNvSpPr>
          <p:nvPr>
            <p:ph type="title"/>
          </p:nvPr>
        </p:nvSpPr>
        <p:spPr/>
        <p:txBody>
          <a:bodyPr/>
          <a:lstStyle/>
          <a:p>
            <a:r>
              <a:rPr lang="en-US" altLang="zh-TW" dirty="0"/>
              <a:t>Life Cycle of a Smart Contract (2/2)</a:t>
            </a:r>
            <a:endParaRPr lang="zh-TW" altLang="en-US" dirty="0"/>
          </a:p>
        </p:txBody>
      </p:sp>
      <p:sp>
        <p:nvSpPr>
          <p:cNvPr id="3" name="內容版面配置區 2">
            <a:extLst>
              <a:ext uri="{FF2B5EF4-FFF2-40B4-BE49-F238E27FC236}">
                <a16:creationId xmlns:a16="http://schemas.microsoft.com/office/drawing/2014/main" id="{3FE451E1-9966-4B77-8F51-56F9625A2AF5}"/>
              </a:ext>
            </a:extLst>
          </p:cNvPr>
          <p:cNvSpPr>
            <a:spLocks noGrp="1"/>
          </p:cNvSpPr>
          <p:nvPr>
            <p:ph idx="1"/>
          </p:nvPr>
        </p:nvSpPr>
        <p:spPr>
          <a:xfrm>
            <a:off x="838200" y="1488332"/>
            <a:ext cx="10515600" cy="4777714"/>
          </a:xfrm>
        </p:spPr>
        <p:txBody>
          <a:bodyPr>
            <a:normAutofit/>
          </a:bodyPr>
          <a:lstStyle/>
          <a:p>
            <a:pPr algn="just">
              <a:spcBef>
                <a:spcPts val="600"/>
              </a:spcBef>
            </a:pPr>
            <a:r>
              <a:rPr lang="en-US" altLang="zh-TW" dirty="0"/>
              <a:t>Smart contracts are not executed “in parallel” in any sense — the Ethereum world computer can be considered to be a </a:t>
            </a:r>
            <a:r>
              <a:rPr lang="en-US" altLang="zh-TW" dirty="0">
                <a:solidFill>
                  <a:srgbClr val="0070C0"/>
                </a:solidFill>
              </a:rPr>
              <a:t>single-threaded machine</a:t>
            </a:r>
            <a:r>
              <a:rPr lang="en-US" altLang="zh-TW" dirty="0"/>
              <a:t>.</a:t>
            </a:r>
          </a:p>
          <a:p>
            <a:pPr lvl="1" algn="just">
              <a:spcBef>
                <a:spcPts val="600"/>
              </a:spcBef>
            </a:pPr>
            <a:r>
              <a:rPr lang="en-US" altLang="zh-TW" dirty="0"/>
              <a:t>Transactions are atomic, regardless of how many contracts they call or what those contracts do when called.</a:t>
            </a:r>
          </a:p>
          <a:p>
            <a:pPr algn="just">
              <a:spcBef>
                <a:spcPts val="1200"/>
              </a:spcBef>
            </a:pPr>
            <a:r>
              <a:rPr lang="en-US" altLang="zh-TW" dirty="0"/>
              <a:t>Transactions execute in their entirety, with any changes in the global state (contracts, accounts, etc.) </a:t>
            </a:r>
            <a:r>
              <a:rPr lang="en-US" altLang="zh-TW" dirty="0">
                <a:solidFill>
                  <a:srgbClr val="0000FF"/>
                </a:solidFill>
              </a:rPr>
              <a:t>recorded only if all execution terminates successfully</a:t>
            </a:r>
            <a:r>
              <a:rPr lang="en-US" altLang="zh-TW" dirty="0"/>
              <a:t>.</a:t>
            </a:r>
          </a:p>
          <a:p>
            <a:pPr algn="just">
              <a:spcBef>
                <a:spcPts val="1200"/>
              </a:spcBef>
            </a:pPr>
            <a:r>
              <a:rPr lang="en-US" altLang="zh-TW" dirty="0"/>
              <a:t>A contract can be “deleted,” removing the code and its internal state (storage) from its address, leaving a blank account.</a:t>
            </a:r>
          </a:p>
          <a:p>
            <a:pPr lvl="1" algn="just">
              <a:spcBef>
                <a:spcPts val="1200"/>
              </a:spcBef>
            </a:pPr>
            <a:r>
              <a:rPr lang="en-US" altLang="zh-TW" dirty="0"/>
              <a:t>To delete a contract, you execute an EVM opcode called </a:t>
            </a:r>
            <a:r>
              <a:rPr lang="en-US" altLang="zh-TW" dirty="0">
                <a:solidFill>
                  <a:srgbClr val="0070C0"/>
                </a:solidFill>
              </a:rPr>
              <a:t>SELFDESTRUCT</a:t>
            </a:r>
            <a:r>
              <a:rPr lang="en-US" altLang="zh-TW" dirty="0"/>
              <a:t>.</a:t>
            </a:r>
          </a:p>
          <a:p>
            <a:endParaRPr lang="zh-TW" altLang="en-US" dirty="0"/>
          </a:p>
        </p:txBody>
      </p:sp>
      <p:sp>
        <p:nvSpPr>
          <p:cNvPr id="4" name="投影片編號版面配置區 3">
            <a:extLst>
              <a:ext uri="{FF2B5EF4-FFF2-40B4-BE49-F238E27FC236}">
                <a16:creationId xmlns:a16="http://schemas.microsoft.com/office/drawing/2014/main" id="{69399718-E8C7-49D5-982E-EDBB37A7A8D4}"/>
              </a:ext>
            </a:extLst>
          </p:cNvPr>
          <p:cNvSpPr>
            <a:spLocks noGrp="1"/>
          </p:cNvSpPr>
          <p:nvPr>
            <p:ph type="sldNum" sz="quarter" idx="12"/>
          </p:nvPr>
        </p:nvSpPr>
        <p:spPr/>
        <p:txBody>
          <a:bodyPr/>
          <a:lstStyle/>
          <a:p>
            <a:fld id="{8C04AE96-B1B9-4ED2-B3ED-30B2680CEC7B}" type="slidenum">
              <a:rPr lang="zh-TW" altLang="en-US" smtClean="0"/>
              <a:pPr/>
              <a:t>5</a:t>
            </a:fld>
            <a:endParaRPr lang="zh-TW" altLang="en-US"/>
          </a:p>
        </p:txBody>
      </p:sp>
    </p:spTree>
    <p:extLst>
      <p:ext uri="{BB962C8B-B14F-4D97-AF65-F5344CB8AC3E}">
        <p14:creationId xmlns:p14="http://schemas.microsoft.com/office/powerpoint/2010/main" val="3706496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D30E0B-6CEB-4C31-9DD3-6F80B6996D69}"/>
              </a:ext>
            </a:extLst>
          </p:cNvPr>
          <p:cNvSpPr>
            <a:spLocks noGrp="1"/>
          </p:cNvSpPr>
          <p:nvPr>
            <p:ph type="title"/>
          </p:nvPr>
        </p:nvSpPr>
        <p:spPr/>
        <p:txBody>
          <a:bodyPr/>
          <a:lstStyle/>
          <a:p>
            <a:r>
              <a:rPr lang="en-US" altLang="zh-TW" dirty="0">
                <a:solidFill>
                  <a:srgbClr val="0070C0"/>
                </a:solidFill>
              </a:rPr>
              <a:t>The Ethereum Contract ABI</a:t>
            </a:r>
            <a:r>
              <a:rPr lang="zh-TW" altLang="en-US" dirty="0">
                <a:solidFill>
                  <a:srgbClr val="0070C0"/>
                </a:solidFill>
              </a:rPr>
              <a:t> </a:t>
            </a:r>
            <a:r>
              <a:rPr lang="en-US" altLang="zh-TW" dirty="0"/>
              <a:t>(1/3)</a:t>
            </a:r>
            <a:endParaRPr lang="zh-TW" altLang="en-US" dirty="0"/>
          </a:p>
        </p:txBody>
      </p:sp>
      <p:sp>
        <p:nvSpPr>
          <p:cNvPr id="3" name="內容版面配置區 2">
            <a:extLst>
              <a:ext uri="{FF2B5EF4-FFF2-40B4-BE49-F238E27FC236}">
                <a16:creationId xmlns:a16="http://schemas.microsoft.com/office/drawing/2014/main" id="{F9A746BF-750D-4D4B-814C-D02CB843B4C3}"/>
              </a:ext>
            </a:extLst>
          </p:cNvPr>
          <p:cNvSpPr>
            <a:spLocks noGrp="1"/>
          </p:cNvSpPr>
          <p:nvPr>
            <p:ph idx="1"/>
          </p:nvPr>
        </p:nvSpPr>
        <p:spPr>
          <a:xfrm>
            <a:off x="838200" y="1488332"/>
            <a:ext cx="10515600" cy="4688631"/>
          </a:xfrm>
        </p:spPr>
        <p:txBody>
          <a:bodyPr>
            <a:normAutofit/>
          </a:bodyPr>
          <a:lstStyle/>
          <a:p>
            <a:pPr algn="just"/>
            <a:r>
              <a:rPr lang="en-US" altLang="zh-TW" dirty="0"/>
              <a:t>An </a:t>
            </a:r>
            <a:r>
              <a:rPr lang="en-US" altLang="zh-TW" dirty="0">
                <a:solidFill>
                  <a:srgbClr val="0000FF"/>
                </a:solidFill>
              </a:rPr>
              <a:t>application binary interface </a:t>
            </a:r>
            <a:r>
              <a:rPr lang="en-US" altLang="zh-TW" dirty="0"/>
              <a:t>is an interface between two program modules; often, between the operating system and user programs.</a:t>
            </a:r>
          </a:p>
          <a:p>
            <a:pPr lvl="1" algn="just">
              <a:spcBef>
                <a:spcPts val="1000"/>
              </a:spcBef>
            </a:pPr>
            <a:r>
              <a:rPr lang="en-US" altLang="zh-TW" dirty="0"/>
              <a:t>ABI defines </a:t>
            </a:r>
            <a:r>
              <a:rPr lang="en-US" altLang="zh-TW" dirty="0">
                <a:solidFill>
                  <a:srgbClr val="0070C0"/>
                </a:solidFill>
              </a:rPr>
              <a:t>how data structures and functions are accessed in machine code</a:t>
            </a:r>
            <a:r>
              <a:rPr lang="en-US" altLang="zh-TW" dirty="0"/>
              <a:t>. </a:t>
            </a:r>
          </a:p>
          <a:p>
            <a:pPr lvl="1" algn="just">
              <a:spcBef>
                <a:spcPts val="1000"/>
              </a:spcBef>
            </a:pPr>
            <a:r>
              <a:rPr lang="en-US" altLang="zh-TW" dirty="0"/>
              <a:t>In Ethereum, the ABI is used to encode contract calls for the EVM and to read data out of transactions. The purpose of an ABI is to </a:t>
            </a:r>
            <a:r>
              <a:rPr lang="en-US" altLang="zh-TW" dirty="0">
                <a:solidFill>
                  <a:srgbClr val="0070C0"/>
                </a:solidFill>
              </a:rPr>
              <a:t>define the functions in the contract that can be invoked and describe how each function will accept arguments and return its result</a:t>
            </a:r>
            <a:r>
              <a:rPr lang="en-US" altLang="zh-TW" dirty="0"/>
              <a:t>.</a:t>
            </a:r>
          </a:p>
          <a:p>
            <a:pPr lvl="1" algn="just">
              <a:spcBef>
                <a:spcPts val="1000"/>
              </a:spcBef>
            </a:pPr>
            <a:r>
              <a:rPr lang="en-US" altLang="zh-TW" dirty="0"/>
              <a:t>A contract’s ABI is specified as a JSON array of function descriptions and events. This JSON can be used by any application that wants to access the contract once it is deployed. </a:t>
            </a:r>
          </a:p>
          <a:p>
            <a:pPr lvl="1" algn="just">
              <a:spcBef>
                <a:spcPts val="1000"/>
              </a:spcBef>
            </a:pPr>
            <a:r>
              <a:rPr lang="en-US" altLang="zh-TW" dirty="0"/>
              <a:t>All that is needed for any application </a:t>
            </a:r>
            <a:r>
              <a:rPr lang="en-US" altLang="zh-TW" dirty="0">
                <a:solidFill>
                  <a:srgbClr val="FF0000"/>
                </a:solidFill>
              </a:rPr>
              <a:t>to interact with a contract </a:t>
            </a:r>
            <a:r>
              <a:rPr lang="en-US" altLang="zh-TW" dirty="0"/>
              <a:t>is </a:t>
            </a:r>
            <a:r>
              <a:rPr lang="en-US" altLang="zh-TW" dirty="0">
                <a:solidFill>
                  <a:srgbClr val="FF0000"/>
                </a:solidFill>
              </a:rPr>
              <a:t>an</a:t>
            </a:r>
            <a:r>
              <a:rPr lang="en-US" altLang="zh-TW" dirty="0"/>
              <a:t> </a:t>
            </a:r>
            <a:r>
              <a:rPr lang="en-US" altLang="zh-TW" dirty="0">
                <a:solidFill>
                  <a:srgbClr val="FF0000"/>
                </a:solidFill>
              </a:rPr>
              <a:t>ABI</a:t>
            </a:r>
            <a:r>
              <a:rPr lang="en-US" altLang="zh-TW" dirty="0"/>
              <a:t> and </a:t>
            </a:r>
            <a:r>
              <a:rPr lang="en-US" altLang="zh-TW" dirty="0">
                <a:solidFill>
                  <a:srgbClr val="FF0000"/>
                </a:solidFill>
              </a:rPr>
              <a:t>the address </a:t>
            </a:r>
            <a:r>
              <a:rPr lang="en-US" altLang="zh-TW" dirty="0"/>
              <a:t>where the contract has been deployed.</a:t>
            </a:r>
          </a:p>
        </p:txBody>
      </p:sp>
      <p:sp>
        <p:nvSpPr>
          <p:cNvPr id="4" name="投影片編號版面配置區 3">
            <a:extLst>
              <a:ext uri="{FF2B5EF4-FFF2-40B4-BE49-F238E27FC236}">
                <a16:creationId xmlns:a16="http://schemas.microsoft.com/office/drawing/2014/main" id="{B5190660-7825-4DA4-A7C0-D048FCC5A7B4}"/>
              </a:ext>
            </a:extLst>
          </p:cNvPr>
          <p:cNvSpPr>
            <a:spLocks noGrp="1"/>
          </p:cNvSpPr>
          <p:nvPr>
            <p:ph type="sldNum" sz="quarter" idx="12"/>
          </p:nvPr>
        </p:nvSpPr>
        <p:spPr/>
        <p:txBody>
          <a:bodyPr/>
          <a:lstStyle/>
          <a:p>
            <a:fld id="{8C04AE96-B1B9-4ED2-B3ED-30B2680CEC7B}" type="slidenum">
              <a:rPr lang="zh-TW" altLang="en-US" smtClean="0"/>
              <a:pPr/>
              <a:t>6</a:t>
            </a:fld>
            <a:endParaRPr lang="zh-TW" altLang="en-US"/>
          </a:p>
        </p:txBody>
      </p:sp>
    </p:spTree>
    <p:extLst>
      <p:ext uri="{BB962C8B-B14F-4D97-AF65-F5344CB8AC3E}">
        <p14:creationId xmlns:p14="http://schemas.microsoft.com/office/powerpoint/2010/main" val="3580036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D30E0B-6CEB-4C31-9DD3-6F80B6996D69}"/>
              </a:ext>
            </a:extLst>
          </p:cNvPr>
          <p:cNvSpPr>
            <a:spLocks noGrp="1"/>
          </p:cNvSpPr>
          <p:nvPr>
            <p:ph type="title"/>
          </p:nvPr>
        </p:nvSpPr>
        <p:spPr>
          <a:xfrm>
            <a:off x="838200" y="365125"/>
            <a:ext cx="10515600" cy="780281"/>
          </a:xfrm>
        </p:spPr>
        <p:txBody>
          <a:bodyPr/>
          <a:lstStyle/>
          <a:p>
            <a:r>
              <a:rPr lang="en-US" altLang="zh-TW" dirty="0"/>
              <a:t>The Ethereum Contract ABI (2/3)</a:t>
            </a:r>
            <a:endParaRPr lang="zh-TW" altLang="en-US" dirty="0"/>
          </a:p>
        </p:txBody>
      </p:sp>
      <p:pic>
        <p:nvPicPr>
          <p:cNvPr id="6" name="內容版面配置區 5">
            <a:extLst>
              <a:ext uri="{FF2B5EF4-FFF2-40B4-BE49-F238E27FC236}">
                <a16:creationId xmlns:a16="http://schemas.microsoft.com/office/drawing/2014/main" id="{1E5D0900-D846-4F3F-978B-CC19C67360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4624" y="1087931"/>
            <a:ext cx="7982752" cy="5083753"/>
          </a:xfrm>
        </p:spPr>
      </p:pic>
      <p:sp>
        <p:nvSpPr>
          <p:cNvPr id="4" name="投影片編號版面配置區 3">
            <a:extLst>
              <a:ext uri="{FF2B5EF4-FFF2-40B4-BE49-F238E27FC236}">
                <a16:creationId xmlns:a16="http://schemas.microsoft.com/office/drawing/2014/main" id="{B5190660-7825-4DA4-A7C0-D048FCC5A7B4}"/>
              </a:ext>
            </a:extLst>
          </p:cNvPr>
          <p:cNvSpPr>
            <a:spLocks noGrp="1"/>
          </p:cNvSpPr>
          <p:nvPr>
            <p:ph type="sldNum" sz="quarter" idx="12"/>
          </p:nvPr>
        </p:nvSpPr>
        <p:spPr/>
        <p:txBody>
          <a:bodyPr/>
          <a:lstStyle/>
          <a:p>
            <a:fld id="{8C04AE96-B1B9-4ED2-B3ED-30B2680CEC7B}" type="slidenum">
              <a:rPr lang="zh-TW" altLang="en-US" smtClean="0"/>
              <a:pPr/>
              <a:t>7</a:t>
            </a:fld>
            <a:endParaRPr lang="zh-TW" altLang="en-US"/>
          </a:p>
        </p:txBody>
      </p:sp>
      <p:sp>
        <p:nvSpPr>
          <p:cNvPr id="7" name="矩形 6">
            <a:extLst>
              <a:ext uri="{FF2B5EF4-FFF2-40B4-BE49-F238E27FC236}">
                <a16:creationId xmlns:a16="http://schemas.microsoft.com/office/drawing/2014/main" id="{DB88698D-F21F-451D-8F2F-BE4D61AF4719}"/>
              </a:ext>
            </a:extLst>
          </p:cNvPr>
          <p:cNvSpPr/>
          <p:nvPr/>
        </p:nvSpPr>
        <p:spPr>
          <a:xfrm>
            <a:off x="2252313" y="6171684"/>
            <a:ext cx="6391174" cy="338554"/>
          </a:xfrm>
          <a:prstGeom prst="rect">
            <a:avLst/>
          </a:prstGeom>
        </p:spPr>
        <p:txBody>
          <a:bodyPr wrap="square">
            <a:spAutoFit/>
          </a:bodyPr>
          <a:lstStyle/>
          <a:p>
            <a:r>
              <a:rPr lang="zh-TW" altLang="en-US" sz="1600" dirty="0">
                <a:hlinkClick r:id="rId3"/>
              </a:rPr>
              <a:t>https://docs.alchemy.com/docs/deep-dive-into-eth_getlogs#what-are-abis</a:t>
            </a:r>
            <a:endParaRPr lang="zh-TW" altLang="en-US" sz="1600" dirty="0"/>
          </a:p>
        </p:txBody>
      </p:sp>
      <p:sp>
        <p:nvSpPr>
          <p:cNvPr id="9" name="矩形 8">
            <a:extLst>
              <a:ext uri="{FF2B5EF4-FFF2-40B4-BE49-F238E27FC236}">
                <a16:creationId xmlns:a16="http://schemas.microsoft.com/office/drawing/2014/main" id="{993A6394-10D8-4688-9E04-9469F01AFDAD}"/>
              </a:ext>
            </a:extLst>
          </p:cNvPr>
          <p:cNvSpPr/>
          <p:nvPr/>
        </p:nvSpPr>
        <p:spPr>
          <a:xfrm>
            <a:off x="2252312" y="4236899"/>
            <a:ext cx="5293894" cy="1754326"/>
          </a:xfrm>
          <a:prstGeom prst="rect">
            <a:avLst/>
          </a:prstGeom>
        </p:spPr>
        <p:txBody>
          <a:bodyPr wrap="square">
            <a:spAutoFit/>
          </a:bodyPr>
          <a:lstStyle/>
          <a:p>
            <a:pPr algn="just"/>
            <a:r>
              <a:rPr lang="en-US" altLang="zh-TW" dirty="0"/>
              <a:t>Contract Application Binary Interface (ABI) is the interface that specifies how to interact with a specific Ethereum contract. This includes the method names, parameters, constants, data structures, event types (logs), and everything else you need to know about the contract.</a:t>
            </a:r>
            <a:endParaRPr lang="zh-TW" altLang="en-US" dirty="0"/>
          </a:p>
        </p:txBody>
      </p:sp>
    </p:spTree>
    <p:extLst>
      <p:ext uri="{BB962C8B-B14F-4D97-AF65-F5344CB8AC3E}">
        <p14:creationId xmlns:p14="http://schemas.microsoft.com/office/powerpoint/2010/main" val="204533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D30E0B-6CEB-4C31-9DD3-6F80B6996D69}"/>
              </a:ext>
            </a:extLst>
          </p:cNvPr>
          <p:cNvSpPr>
            <a:spLocks noGrp="1"/>
          </p:cNvSpPr>
          <p:nvPr>
            <p:ph type="title"/>
          </p:nvPr>
        </p:nvSpPr>
        <p:spPr>
          <a:xfrm>
            <a:off x="838200" y="365125"/>
            <a:ext cx="10515600" cy="780281"/>
          </a:xfrm>
        </p:spPr>
        <p:txBody>
          <a:bodyPr/>
          <a:lstStyle/>
          <a:p>
            <a:r>
              <a:rPr lang="en-US" altLang="zh-TW" dirty="0"/>
              <a:t>The Ethereum Contract ABI (3/3)</a:t>
            </a:r>
            <a:endParaRPr lang="zh-TW" altLang="en-US" dirty="0"/>
          </a:p>
        </p:txBody>
      </p:sp>
      <p:sp>
        <p:nvSpPr>
          <p:cNvPr id="4" name="投影片編號版面配置區 3">
            <a:extLst>
              <a:ext uri="{FF2B5EF4-FFF2-40B4-BE49-F238E27FC236}">
                <a16:creationId xmlns:a16="http://schemas.microsoft.com/office/drawing/2014/main" id="{B5190660-7825-4DA4-A7C0-D048FCC5A7B4}"/>
              </a:ext>
            </a:extLst>
          </p:cNvPr>
          <p:cNvSpPr>
            <a:spLocks noGrp="1"/>
          </p:cNvSpPr>
          <p:nvPr>
            <p:ph type="sldNum" sz="quarter" idx="12"/>
          </p:nvPr>
        </p:nvSpPr>
        <p:spPr/>
        <p:txBody>
          <a:bodyPr/>
          <a:lstStyle/>
          <a:p>
            <a:fld id="{8C04AE96-B1B9-4ED2-B3ED-30B2680CEC7B}" type="slidenum">
              <a:rPr lang="zh-TW" altLang="en-US" smtClean="0"/>
              <a:pPr/>
              <a:t>8</a:t>
            </a:fld>
            <a:endParaRPr lang="zh-TW" altLang="en-US"/>
          </a:p>
        </p:txBody>
      </p:sp>
      <p:pic>
        <p:nvPicPr>
          <p:cNvPr id="10" name="內容版面配置區 9">
            <a:extLst>
              <a:ext uri="{FF2B5EF4-FFF2-40B4-BE49-F238E27FC236}">
                <a16:creationId xmlns:a16="http://schemas.microsoft.com/office/drawing/2014/main" id="{86ACF1CD-B56E-436E-B1B3-541E68F28C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6956" y="1206323"/>
            <a:ext cx="7858087" cy="4335045"/>
          </a:xfrm>
        </p:spPr>
      </p:pic>
      <p:sp>
        <p:nvSpPr>
          <p:cNvPr id="13" name="矩形 12">
            <a:extLst>
              <a:ext uri="{FF2B5EF4-FFF2-40B4-BE49-F238E27FC236}">
                <a16:creationId xmlns:a16="http://schemas.microsoft.com/office/drawing/2014/main" id="{C8DF4076-2560-4897-A409-5ACC5658D3C7}"/>
              </a:ext>
            </a:extLst>
          </p:cNvPr>
          <p:cNvSpPr/>
          <p:nvPr/>
        </p:nvSpPr>
        <p:spPr>
          <a:xfrm>
            <a:off x="1219199" y="5710019"/>
            <a:ext cx="9753600" cy="646331"/>
          </a:xfrm>
          <a:prstGeom prst="rect">
            <a:avLst/>
          </a:prstGeom>
        </p:spPr>
        <p:txBody>
          <a:bodyPr wrap="square">
            <a:spAutoFit/>
          </a:bodyPr>
          <a:lstStyle/>
          <a:p>
            <a:r>
              <a:rPr lang="en-US" altLang="zh-TW" dirty="0"/>
              <a:t>You can find the ABI for a specific contract by going to Etherscan and pasting in the address field of the contract in the search bar, then clicking on the "contract" tab and scrolling down to "Contract ABI".</a:t>
            </a:r>
            <a:endParaRPr lang="zh-TW" altLang="en-US" dirty="0"/>
          </a:p>
        </p:txBody>
      </p:sp>
    </p:spTree>
    <p:extLst>
      <p:ext uri="{BB962C8B-B14F-4D97-AF65-F5344CB8AC3E}">
        <p14:creationId xmlns:p14="http://schemas.microsoft.com/office/powerpoint/2010/main" val="679367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E0E032-22CC-42C8-A455-5840098A88E9}"/>
              </a:ext>
            </a:extLst>
          </p:cNvPr>
          <p:cNvSpPr>
            <a:spLocks noGrp="1"/>
          </p:cNvSpPr>
          <p:nvPr>
            <p:ph type="title"/>
          </p:nvPr>
        </p:nvSpPr>
        <p:spPr>
          <a:xfrm>
            <a:off x="838200" y="365125"/>
            <a:ext cx="10515600" cy="1016203"/>
          </a:xfrm>
        </p:spPr>
        <p:txBody>
          <a:bodyPr>
            <a:normAutofit/>
          </a:bodyPr>
          <a:lstStyle/>
          <a:p>
            <a:r>
              <a:rPr lang="en-US" altLang="zh-TW" dirty="0">
                <a:solidFill>
                  <a:srgbClr val="0070C0"/>
                </a:solidFill>
              </a:rPr>
              <a:t>Programming with Solidity </a:t>
            </a:r>
            <a:r>
              <a:rPr lang="en-US" altLang="zh-TW" sz="2800" dirty="0"/>
              <a:t>(P.272 ~ P.303)</a:t>
            </a:r>
            <a:endParaRPr lang="zh-TW" altLang="en-US" dirty="0"/>
          </a:p>
        </p:txBody>
      </p:sp>
      <p:sp>
        <p:nvSpPr>
          <p:cNvPr id="3" name="內容版面配置區 2">
            <a:extLst>
              <a:ext uri="{FF2B5EF4-FFF2-40B4-BE49-F238E27FC236}">
                <a16:creationId xmlns:a16="http://schemas.microsoft.com/office/drawing/2014/main" id="{66DC7BB2-2630-4E7A-995F-8B5810BC5EFF}"/>
              </a:ext>
            </a:extLst>
          </p:cNvPr>
          <p:cNvSpPr>
            <a:spLocks noGrp="1"/>
          </p:cNvSpPr>
          <p:nvPr>
            <p:ph idx="1"/>
          </p:nvPr>
        </p:nvSpPr>
        <p:spPr/>
        <p:txBody>
          <a:bodyPr/>
          <a:lstStyle/>
          <a:p>
            <a:r>
              <a:rPr lang="en-US" altLang="zh-TW" dirty="0"/>
              <a:t>Data Types, Predefined Global Variables and Functions</a:t>
            </a:r>
          </a:p>
          <a:p>
            <a:r>
              <a:rPr lang="en-US" altLang="zh-TW" dirty="0"/>
              <a:t>Contract Definition</a:t>
            </a:r>
          </a:p>
          <a:p>
            <a:r>
              <a:rPr lang="en-US" altLang="zh-TW" dirty="0"/>
              <a:t>Functions</a:t>
            </a:r>
          </a:p>
          <a:p>
            <a:r>
              <a:rPr lang="en-US" altLang="zh-TW" dirty="0"/>
              <a:t>Contract Constructor and </a:t>
            </a:r>
            <a:r>
              <a:rPr lang="en-US" altLang="zh-TW" dirty="0" err="1">
                <a:solidFill>
                  <a:srgbClr val="0000FF"/>
                </a:solidFill>
              </a:rPr>
              <a:t>selfdestruct</a:t>
            </a:r>
            <a:endParaRPr lang="en-US" altLang="zh-TW" dirty="0">
              <a:solidFill>
                <a:srgbClr val="0000FF"/>
              </a:solidFill>
            </a:endParaRPr>
          </a:p>
          <a:p>
            <a:r>
              <a:rPr lang="en-US" altLang="zh-TW" dirty="0"/>
              <a:t>Function Modifiers</a:t>
            </a:r>
          </a:p>
          <a:p>
            <a:r>
              <a:rPr lang="en-US" altLang="zh-TW" dirty="0"/>
              <a:t>Contract Inheritance</a:t>
            </a:r>
          </a:p>
          <a:p>
            <a:r>
              <a:rPr lang="en-US" altLang="zh-TW" dirty="0"/>
              <a:t>Error Handling</a:t>
            </a:r>
          </a:p>
          <a:p>
            <a:r>
              <a:rPr lang="en-US" altLang="zh-TW" dirty="0"/>
              <a:t>Events</a:t>
            </a:r>
          </a:p>
          <a:p>
            <a:r>
              <a:rPr lang="en-US" altLang="zh-TW" dirty="0"/>
              <a:t>Calling Other Contracts</a:t>
            </a:r>
            <a:endParaRPr lang="zh-TW" altLang="en-US" dirty="0"/>
          </a:p>
        </p:txBody>
      </p:sp>
      <p:sp>
        <p:nvSpPr>
          <p:cNvPr id="4" name="投影片編號版面配置區 3">
            <a:extLst>
              <a:ext uri="{FF2B5EF4-FFF2-40B4-BE49-F238E27FC236}">
                <a16:creationId xmlns:a16="http://schemas.microsoft.com/office/drawing/2014/main" id="{F45A5038-4788-450E-8AEE-0EC515503CBE}"/>
              </a:ext>
            </a:extLst>
          </p:cNvPr>
          <p:cNvSpPr>
            <a:spLocks noGrp="1"/>
          </p:cNvSpPr>
          <p:nvPr>
            <p:ph type="sldNum" sz="quarter" idx="12"/>
          </p:nvPr>
        </p:nvSpPr>
        <p:spPr/>
        <p:txBody>
          <a:bodyPr/>
          <a:lstStyle/>
          <a:p>
            <a:fld id="{8C04AE96-B1B9-4ED2-B3ED-30B2680CEC7B}" type="slidenum">
              <a:rPr lang="zh-TW" altLang="en-US" smtClean="0"/>
              <a:pPr/>
              <a:t>9</a:t>
            </a:fld>
            <a:endParaRPr lang="zh-TW" altLang="en-US"/>
          </a:p>
        </p:txBody>
      </p:sp>
      <p:pic>
        <p:nvPicPr>
          <p:cNvPr id="6" name="圖片 5">
            <a:extLst>
              <a:ext uri="{FF2B5EF4-FFF2-40B4-BE49-F238E27FC236}">
                <a16:creationId xmlns:a16="http://schemas.microsoft.com/office/drawing/2014/main" id="{93665F3D-1AC0-4CBD-9EDF-23E08845A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663" y="4001252"/>
            <a:ext cx="3481137" cy="2175711"/>
          </a:xfrm>
          <a:prstGeom prst="rect">
            <a:avLst/>
          </a:prstGeom>
        </p:spPr>
      </p:pic>
    </p:spTree>
    <p:extLst>
      <p:ext uri="{BB962C8B-B14F-4D97-AF65-F5344CB8AC3E}">
        <p14:creationId xmlns:p14="http://schemas.microsoft.com/office/powerpoint/2010/main" val="268068043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5801</TotalTime>
  <Words>2546</Words>
  <Application>Microsoft Office PowerPoint</Application>
  <PresentationFormat>寬螢幕</PresentationFormat>
  <Paragraphs>167</Paragraphs>
  <Slides>26</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26</vt:i4>
      </vt:variant>
    </vt:vector>
  </HeadingPairs>
  <TitlesOfParts>
    <vt:vector size="34" baseType="lpstr">
      <vt:lpstr>CourierNewPSMT</vt:lpstr>
      <vt:lpstr>TimesNewRomanPSMT</vt:lpstr>
      <vt:lpstr>新細明體</vt:lpstr>
      <vt:lpstr>Arial</vt:lpstr>
      <vt:lpstr>Calibri</vt:lpstr>
      <vt:lpstr>Calibri Light</vt:lpstr>
      <vt:lpstr>Times New Roman</vt:lpstr>
      <vt:lpstr>Office 佈景主題</vt:lpstr>
      <vt:lpstr>7. Smart Contracts</vt:lpstr>
      <vt:lpstr>Introduction</vt:lpstr>
      <vt:lpstr>Smart Contracts</vt:lpstr>
      <vt:lpstr>Life Cycle of a Smart Contract (1/2)</vt:lpstr>
      <vt:lpstr>Life Cycle of a Smart Contract (2/2)</vt:lpstr>
      <vt:lpstr>The Ethereum Contract ABI (1/3)</vt:lpstr>
      <vt:lpstr>The Ethereum Contract ABI (2/3)</vt:lpstr>
      <vt:lpstr>The Ethereum Contract ABI (3/3)</vt:lpstr>
      <vt:lpstr>Programming with Solidity (P.272 ~ P.303)</vt:lpstr>
      <vt:lpstr>Ref. Selfdestruct a Smart Contract</vt:lpstr>
      <vt:lpstr>Ref. Solidity Tutorials</vt:lpstr>
      <vt:lpstr>Hw2: Programming a Better Faucet Contract</vt:lpstr>
      <vt:lpstr>Development Tools for Smart Contracts (1/2)</vt:lpstr>
      <vt:lpstr>Development Tools for Smart Contracts (2/2)</vt:lpstr>
      <vt:lpstr>Smart Contract Deployment Options (1/2)</vt:lpstr>
      <vt:lpstr>Smart Contract Deployment Options (2/2)</vt:lpstr>
      <vt:lpstr>Smart Contract Security</vt:lpstr>
      <vt:lpstr>Security Risk: Reentrancy</vt:lpstr>
      <vt:lpstr>E.g. Vulnerable Contract of Reentrancy (1/4)</vt:lpstr>
      <vt:lpstr>E.g. Vulnerable Contract of Reentrancy (2/4)</vt:lpstr>
      <vt:lpstr>E.g. Vulnerable Contract of Reentrancy (3/4)</vt:lpstr>
      <vt:lpstr>E.g. Vulnerable Contract of Reentrancy (4/4)</vt:lpstr>
      <vt:lpstr>E.g. Reentrancy-Free Contract</vt:lpstr>
      <vt:lpstr>Security Risk: Arithmetic Over/Underflows</vt:lpstr>
      <vt:lpstr>Security Risks…</vt:lpstr>
      <vt:lpstr>Ref. Solidity Best Practices for Smart Contract Security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The Machine Learning Landscape</dc:title>
  <dc:creator>ccyang</dc:creator>
  <cp:lastModifiedBy>User</cp:lastModifiedBy>
  <cp:revision>1314</cp:revision>
  <dcterms:created xsi:type="dcterms:W3CDTF">2020-06-07T10:42:41Z</dcterms:created>
  <dcterms:modified xsi:type="dcterms:W3CDTF">2023-03-29T01:44:14Z</dcterms:modified>
</cp:coreProperties>
</file>